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Poppins Bold" panose="02000000000000000000" pitchFamily="2" charset="77"/>
      <p:regular r:id="rId24"/>
      <p:bold r:id="rId25"/>
    </p:embeddedFont>
    <p:embeddedFont>
      <p:font typeface="Poppins Light" panose="020B0604020202020204" pitchFamily="34" charset="0"/>
      <p:regular r:id="rId26"/>
      <p:italic r:id="rId27"/>
    </p:embeddedFont>
    <p:embeddedFont>
      <p:font typeface="Poppins Light Bold" panose="02000000000000000000" pitchFamily="2" charset="7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38" autoAdjust="0"/>
  </p:normalViewPr>
  <p:slideViewPr>
    <p:cSldViewPr>
      <p:cViewPr>
        <p:scale>
          <a:sx n="45" d="100"/>
          <a:sy n="45" d="100"/>
        </p:scale>
        <p:origin x="2520" y="1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jpeg"/><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1.jpe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4286" y="0"/>
            <a:ext cx="7345862" cy="11315844"/>
            <a:chOff x="0" y="0"/>
            <a:chExt cx="1934713" cy="2980305"/>
          </a:xfrm>
        </p:grpSpPr>
        <p:sp>
          <p:nvSpPr>
            <p:cNvPr id="3" name="Freeform 3"/>
            <p:cNvSpPr/>
            <p:nvPr/>
          </p:nvSpPr>
          <p:spPr>
            <a:xfrm>
              <a:off x="0" y="0"/>
              <a:ext cx="1934713" cy="2980305"/>
            </a:xfrm>
            <a:custGeom>
              <a:avLst/>
              <a:gdLst/>
              <a:ahLst/>
              <a:cxnLst/>
              <a:rect l="l" t="t" r="r" b="b"/>
              <a:pathLst>
                <a:path w="1934713" h="2980305">
                  <a:moveTo>
                    <a:pt x="0" y="0"/>
                  </a:moveTo>
                  <a:lnTo>
                    <a:pt x="1934713" y="0"/>
                  </a:lnTo>
                  <a:lnTo>
                    <a:pt x="1934713" y="2980305"/>
                  </a:lnTo>
                  <a:lnTo>
                    <a:pt x="0" y="2980305"/>
                  </a:lnTo>
                  <a:close/>
                </a:path>
              </a:pathLst>
            </a:custGeom>
            <a:solidFill>
              <a:srgbClr val="1F4F74">
                <a:alpha val="71765"/>
              </a:srgbClr>
            </a:solidFill>
          </p:spPr>
        </p:sp>
        <p:sp>
          <p:nvSpPr>
            <p:cNvPr id="4" name="TextBox 4"/>
            <p:cNvSpPr txBox="1"/>
            <p:nvPr/>
          </p:nvSpPr>
          <p:spPr>
            <a:xfrm>
              <a:off x="0" y="-38100"/>
              <a:ext cx="1934713" cy="301840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6129497"/>
            <a:ext cx="11434286" cy="128747"/>
          </a:xfrm>
          <a:prstGeom prst="line">
            <a:avLst/>
          </a:prstGeom>
          <a:ln w="38100" cap="flat">
            <a:solidFill>
              <a:srgbClr val="447B9C"/>
            </a:solidFill>
            <a:prstDash val="solid"/>
            <a:headEnd type="none" w="sm" len="sm"/>
            <a:tailEnd type="none" w="sm" len="sm"/>
          </a:ln>
        </p:spPr>
      </p:sp>
      <p:sp>
        <p:nvSpPr>
          <p:cNvPr id="6" name="TextBox 6"/>
          <p:cNvSpPr txBox="1"/>
          <p:nvPr/>
        </p:nvSpPr>
        <p:spPr>
          <a:xfrm>
            <a:off x="1028700" y="1829119"/>
            <a:ext cx="6948944" cy="3766396"/>
          </a:xfrm>
          <a:prstGeom prst="rect">
            <a:avLst/>
          </a:prstGeom>
        </p:spPr>
        <p:txBody>
          <a:bodyPr lIns="0" tIns="0" rIns="0" bIns="0" rtlCol="0" anchor="t">
            <a:spAutoFit/>
          </a:bodyPr>
          <a:lstStyle/>
          <a:p>
            <a:pPr>
              <a:lnSpc>
                <a:spcPts val="10032"/>
              </a:lnSpc>
            </a:pPr>
            <a:r>
              <a:rPr lang="en-US" sz="7165" spc="-179">
                <a:solidFill>
                  <a:srgbClr val="1F4F74"/>
                </a:solidFill>
                <a:latin typeface="Poppins Bold"/>
              </a:rPr>
              <a:t>Leave Management System</a:t>
            </a:r>
          </a:p>
        </p:txBody>
      </p:sp>
      <p:sp>
        <p:nvSpPr>
          <p:cNvPr id="7" name="Freeform 7"/>
          <p:cNvSpPr/>
          <p:nvPr/>
        </p:nvSpPr>
        <p:spPr>
          <a:xfrm>
            <a:off x="11434286" y="2100740"/>
            <a:ext cx="6853714" cy="8315006"/>
          </a:xfrm>
          <a:custGeom>
            <a:avLst/>
            <a:gdLst/>
            <a:ahLst/>
            <a:cxnLst/>
            <a:rect l="l" t="t" r="r" b="b"/>
            <a:pathLst>
              <a:path w="6853714" h="8315006">
                <a:moveTo>
                  <a:pt x="0" y="0"/>
                </a:moveTo>
                <a:lnTo>
                  <a:pt x="6853714" y="0"/>
                </a:lnTo>
                <a:lnTo>
                  <a:pt x="6853714" y="8315007"/>
                </a:lnTo>
                <a:lnTo>
                  <a:pt x="0" y="8315007"/>
                </a:lnTo>
                <a:lnTo>
                  <a:pt x="0" y="0"/>
                </a:lnTo>
                <a:close/>
              </a:path>
            </a:pathLst>
          </a:custGeom>
          <a:blipFill>
            <a:blip r:embed="rId2"/>
            <a:stretch>
              <a:fillRect l="-27855" r="-40621"/>
            </a:stretch>
          </a:blipFill>
        </p:spPr>
      </p:sp>
      <p:sp>
        <p:nvSpPr>
          <p:cNvPr id="8" name="TextBox 8"/>
          <p:cNvSpPr txBox="1"/>
          <p:nvPr/>
        </p:nvSpPr>
        <p:spPr>
          <a:xfrm>
            <a:off x="1028700" y="6954619"/>
            <a:ext cx="7471050" cy="629785"/>
          </a:xfrm>
          <a:prstGeom prst="rect">
            <a:avLst/>
          </a:prstGeom>
        </p:spPr>
        <p:txBody>
          <a:bodyPr lIns="0" tIns="0" rIns="0" bIns="0" rtlCol="0" anchor="t">
            <a:spAutoFit/>
          </a:bodyPr>
          <a:lstStyle/>
          <a:p>
            <a:pPr>
              <a:lnSpc>
                <a:spcPts val="5187"/>
              </a:lnSpc>
            </a:pPr>
            <a:r>
              <a:rPr lang="en-US" sz="3705" spc="92">
                <a:solidFill>
                  <a:srgbClr val="447B9C"/>
                </a:solidFill>
                <a:latin typeface="Poppins Light Bold"/>
              </a:rPr>
              <a:t>DA 214 Course Project</a:t>
            </a:r>
          </a:p>
        </p:txBody>
      </p:sp>
      <p:sp>
        <p:nvSpPr>
          <p:cNvPr id="9" name="TextBox 9"/>
          <p:cNvSpPr txBox="1"/>
          <p:nvPr/>
        </p:nvSpPr>
        <p:spPr>
          <a:xfrm>
            <a:off x="1028700" y="8638040"/>
            <a:ext cx="7471050" cy="481194"/>
          </a:xfrm>
          <a:prstGeom prst="rect">
            <a:avLst/>
          </a:prstGeom>
        </p:spPr>
        <p:txBody>
          <a:bodyPr lIns="0" tIns="0" rIns="0" bIns="0" rtlCol="0" anchor="t">
            <a:spAutoFit/>
          </a:bodyPr>
          <a:lstStyle/>
          <a:p>
            <a:pPr>
              <a:lnSpc>
                <a:spcPts val="3927"/>
              </a:lnSpc>
            </a:pPr>
            <a:r>
              <a:rPr lang="en-US" sz="2805" spc="70">
                <a:solidFill>
                  <a:srgbClr val="447B9C"/>
                </a:solidFill>
                <a:latin typeface="Poppins Light Bold"/>
              </a:rPr>
              <a:t>Roll no.: 220150010</a:t>
            </a:r>
          </a:p>
        </p:txBody>
      </p:sp>
      <p:grpSp>
        <p:nvGrpSpPr>
          <p:cNvPr id="10" name="Group 10"/>
          <p:cNvGrpSpPr/>
          <p:nvPr/>
        </p:nvGrpSpPr>
        <p:grpSpPr>
          <a:xfrm>
            <a:off x="7977644" y="2100740"/>
            <a:ext cx="2835022" cy="3171506"/>
            <a:chOff x="0" y="0"/>
            <a:chExt cx="3780030" cy="4228675"/>
          </a:xfrm>
        </p:grpSpPr>
        <p:sp>
          <p:nvSpPr>
            <p:cNvPr id="11" name="Freeform 11"/>
            <p:cNvSpPr/>
            <p:nvPr/>
          </p:nvSpPr>
          <p:spPr>
            <a:xfrm>
              <a:off x="663807" y="0"/>
              <a:ext cx="1827526" cy="1827526"/>
            </a:xfrm>
            <a:custGeom>
              <a:avLst/>
              <a:gdLst/>
              <a:ahLst/>
              <a:cxnLst/>
              <a:rect l="l" t="t" r="r" b="b"/>
              <a:pathLst>
                <a:path w="1827526" h="1827526">
                  <a:moveTo>
                    <a:pt x="0" y="0"/>
                  </a:moveTo>
                  <a:lnTo>
                    <a:pt x="1827526" y="0"/>
                  </a:lnTo>
                  <a:lnTo>
                    <a:pt x="1827526" y="1827526"/>
                  </a:lnTo>
                  <a:lnTo>
                    <a:pt x="0" y="1827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0" y="1612364"/>
              <a:ext cx="1327614" cy="1327614"/>
            </a:xfrm>
            <a:custGeom>
              <a:avLst/>
              <a:gdLst/>
              <a:ahLst/>
              <a:cxnLst/>
              <a:rect l="l" t="t" r="r" b="b"/>
              <a:pathLst>
                <a:path w="1327614" h="1327614">
                  <a:moveTo>
                    <a:pt x="0" y="0"/>
                  </a:moveTo>
                  <a:lnTo>
                    <a:pt x="1327614" y="0"/>
                  </a:lnTo>
                  <a:lnTo>
                    <a:pt x="1327614" y="1327614"/>
                  </a:lnTo>
                  <a:lnTo>
                    <a:pt x="0" y="1327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202636" y="1651281"/>
              <a:ext cx="2577394" cy="2577394"/>
            </a:xfrm>
            <a:custGeom>
              <a:avLst/>
              <a:gdLst/>
              <a:ahLst/>
              <a:cxnLst/>
              <a:rect l="l" t="t" r="r" b="b"/>
              <a:pathLst>
                <a:path w="2577394" h="2577394">
                  <a:moveTo>
                    <a:pt x="0" y="0"/>
                  </a:moveTo>
                  <a:lnTo>
                    <a:pt x="2577394" y="0"/>
                  </a:lnTo>
                  <a:lnTo>
                    <a:pt x="2577394" y="2577394"/>
                  </a:lnTo>
                  <a:lnTo>
                    <a:pt x="0" y="25773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1840" y="-6998220"/>
            <a:ext cx="18832343" cy="10411637"/>
            <a:chOff x="0" y="0"/>
            <a:chExt cx="4959959" cy="2742159"/>
          </a:xfrm>
        </p:grpSpPr>
        <p:sp>
          <p:nvSpPr>
            <p:cNvPr id="3" name="Freeform 3"/>
            <p:cNvSpPr/>
            <p:nvPr/>
          </p:nvSpPr>
          <p:spPr>
            <a:xfrm>
              <a:off x="0" y="0"/>
              <a:ext cx="4959958" cy="2742160"/>
            </a:xfrm>
            <a:custGeom>
              <a:avLst/>
              <a:gdLst/>
              <a:ahLst/>
              <a:cxnLst/>
              <a:rect l="l" t="t" r="r" b="b"/>
              <a:pathLst>
                <a:path w="4959958" h="2742160">
                  <a:moveTo>
                    <a:pt x="0" y="0"/>
                  </a:moveTo>
                  <a:lnTo>
                    <a:pt x="4959958" y="0"/>
                  </a:lnTo>
                  <a:lnTo>
                    <a:pt x="4959958" y="2742160"/>
                  </a:lnTo>
                  <a:lnTo>
                    <a:pt x="0" y="2742160"/>
                  </a:lnTo>
                  <a:close/>
                </a:path>
              </a:pathLst>
            </a:custGeom>
            <a:solidFill>
              <a:srgbClr val="1C4666">
                <a:alpha val="78824"/>
              </a:srgbClr>
            </a:solidFill>
          </p:spPr>
        </p:sp>
        <p:sp>
          <p:nvSpPr>
            <p:cNvPr id="4" name="TextBox 4"/>
            <p:cNvSpPr txBox="1"/>
            <p:nvPr/>
          </p:nvSpPr>
          <p:spPr>
            <a:xfrm>
              <a:off x="0" y="-38100"/>
              <a:ext cx="4959959" cy="278025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3283713" y="222712"/>
            <a:ext cx="2863460" cy="2863460"/>
          </a:xfrm>
          <a:custGeom>
            <a:avLst/>
            <a:gdLst/>
            <a:ahLst/>
            <a:cxnLst/>
            <a:rect l="l" t="t" r="r" b="b"/>
            <a:pathLst>
              <a:path w="2863460" h="2863460">
                <a:moveTo>
                  <a:pt x="0" y="0"/>
                </a:moveTo>
                <a:lnTo>
                  <a:pt x="2863460" y="0"/>
                </a:lnTo>
                <a:lnTo>
                  <a:pt x="2863460" y="2863460"/>
                </a:lnTo>
                <a:lnTo>
                  <a:pt x="0" y="28634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974967" y="4035199"/>
            <a:ext cx="5172206" cy="1668453"/>
          </a:xfrm>
          <a:custGeom>
            <a:avLst/>
            <a:gdLst/>
            <a:ahLst/>
            <a:cxnLst/>
            <a:rect l="l" t="t" r="r" b="b"/>
            <a:pathLst>
              <a:path w="5172206" h="1668453">
                <a:moveTo>
                  <a:pt x="0" y="0"/>
                </a:moveTo>
                <a:lnTo>
                  <a:pt x="5172206" y="0"/>
                </a:lnTo>
                <a:lnTo>
                  <a:pt x="5172206" y="1668454"/>
                </a:lnTo>
                <a:lnTo>
                  <a:pt x="0" y="1668454"/>
                </a:lnTo>
                <a:lnTo>
                  <a:pt x="0" y="0"/>
                </a:lnTo>
                <a:close/>
              </a:path>
            </a:pathLst>
          </a:custGeom>
          <a:blipFill>
            <a:blip r:embed="rId4"/>
            <a:stretch>
              <a:fillRect l="-71237" t="-174542" r="-46809" b="-164539"/>
            </a:stretch>
          </a:blipFill>
          <a:ln w="19050" cap="sq">
            <a:solidFill>
              <a:srgbClr val="1C4666"/>
            </a:solidFill>
            <a:prstDash val="solid"/>
            <a:miter/>
          </a:ln>
        </p:spPr>
      </p:sp>
      <p:grpSp>
        <p:nvGrpSpPr>
          <p:cNvPr id="7" name="Group 7"/>
          <p:cNvGrpSpPr/>
          <p:nvPr/>
        </p:nvGrpSpPr>
        <p:grpSpPr>
          <a:xfrm>
            <a:off x="1612218" y="4035199"/>
            <a:ext cx="7983572" cy="5708101"/>
            <a:chOff x="0" y="0"/>
            <a:chExt cx="10644762" cy="7610802"/>
          </a:xfrm>
        </p:grpSpPr>
        <p:sp>
          <p:nvSpPr>
            <p:cNvPr id="8" name="Freeform 8"/>
            <p:cNvSpPr/>
            <p:nvPr/>
          </p:nvSpPr>
          <p:spPr>
            <a:xfrm>
              <a:off x="0" y="0"/>
              <a:ext cx="10328521" cy="2161044"/>
            </a:xfrm>
            <a:custGeom>
              <a:avLst/>
              <a:gdLst/>
              <a:ahLst/>
              <a:cxnLst/>
              <a:rect l="l" t="t" r="r" b="b"/>
              <a:pathLst>
                <a:path w="10328521" h="2161044">
                  <a:moveTo>
                    <a:pt x="0" y="0"/>
                  </a:moveTo>
                  <a:lnTo>
                    <a:pt x="10328521" y="0"/>
                  </a:lnTo>
                  <a:lnTo>
                    <a:pt x="10328521" y="2161044"/>
                  </a:lnTo>
                  <a:lnTo>
                    <a:pt x="0" y="2161044"/>
                  </a:lnTo>
                  <a:lnTo>
                    <a:pt x="0" y="0"/>
                  </a:lnTo>
                  <a:close/>
                </a:path>
              </a:pathLst>
            </a:custGeom>
            <a:blipFill>
              <a:blip r:embed="rId5"/>
              <a:stretch>
                <a:fillRect l="-31451" t="-299730" r="-14136" b="-52266"/>
              </a:stretch>
            </a:blipFill>
            <a:ln w="19050" cap="sq">
              <a:solidFill>
                <a:srgbClr val="1C4666"/>
              </a:solidFill>
              <a:prstDash val="solid"/>
              <a:miter/>
            </a:ln>
          </p:spPr>
        </p:sp>
        <p:sp>
          <p:nvSpPr>
            <p:cNvPr id="9" name="TextBox 9"/>
            <p:cNvSpPr txBox="1"/>
            <p:nvPr/>
          </p:nvSpPr>
          <p:spPr>
            <a:xfrm>
              <a:off x="0" y="2465574"/>
              <a:ext cx="10644762" cy="5145228"/>
            </a:xfrm>
            <a:prstGeom prst="rect">
              <a:avLst/>
            </a:prstGeom>
          </p:spPr>
          <p:txBody>
            <a:bodyPr lIns="0" tIns="0" rIns="0" bIns="0" rtlCol="0" anchor="t">
              <a:spAutoFit/>
            </a:bodyPr>
            <a:lstStyle/>
            <a:p>
              <a:pPr algn="ctr">
                <a:lnSpc>
                  <a:spcPts val="3866"/>
                </a:lnSpc>
              </a:pPr>
              <a:r>
                <a:rPr lang="en-US" sz="2761" spc="69">
                  <a:solidFill>
                    <a:srgbClr val="447B9C"/>
                  </a:solidFill>
                  <a:latin typeface="Poppins Light Bold"/>
                </a:rPr>
                <a:t>The instructor dashboard has a pending leaves section which displays all the leaves that are in pending status waiting to be approved or rejected. </a:t>
              </a:r>
            </a:p>
            <a:p>
              <a:pPr algn="ctr">
                <a:lnSpc>
                  <a:spcPts val="3866"/>
                </a:lnSpc>
              </a:pPr>
              <a:r>
                <a:rPr lang="en-US" sz="2761" spc="69">
                  <a:solidFill>
                    <a:srgbClr val="447B9C"/>
                  </a:solidFill>
                  <a:latin typeface="Poppins Light Bold"/>
                </a:rPr>
                <a:t>Here the instructor can approve or reject a leave which will be reflected in the student’s dashboard calendar as the pending tag changes to the new status.</a:t>
              </a:r>
            </a:p>
          </p:txBody>
        </p:sp>
      </p:grpSp>
      <p:sp>
        <p:nvSpPr>
          <p:cNvPr id="10" name="TextBox 10"/>
          <p:cNvSpPr txBox="1"/>
          <p:nvPr/>
        </p:nvSpPr>
        <p:spPr>
          <a:xfrm>
            <a:off x="176915" y="533400"/>
            <a:ext cx="11674079" cy="2775483"/>
          </a:xfrm>
          <a:prstGeom prst="rect">
            <a:avLst/>
          </a:prstGeom>
        </p:spPr>
        <p:txBody>
          <a:bodyPr lIns="0" tIns="0" rIns="0" bIns="0" rtlCol="0" anchor="t">
            <a:spAutoFit/>
          </a:bodyPr>
          <a:lstStyle/>
          <a:p>
            <a:pPr algn="just">
              <a:lnSpc>
                <a:spcPts val="10291"/>
              </a:lnSpc>
            </a:pPr>
            <a:r>
              <a:rPr lang="en-US" sz="13193" spc="-422">
                <a:solidFill>
                  <a:srgbClr val="FFFFFF"/>
                </a:solidFill>
                <a:latin typeface="Poppins Bold Bold"/>
              </a:rPr>
              <a:t>Instructor Dashboard...</a:t>
            </a:r>
          </a:p>
        </p:txBody>
      </p:sp>
      <p:sp>
        <p:nvSpPr>
          <p:cNvPr id="11" name="TextBox 11"/>
          <p:cNvSpPr txBox="1"/>
          <p:nvPr/>
        </p:nvSpPr>
        <p:spPr>
          <a:xfrm>
            <a:off x="10974967" y="5870092"/>
            <a:ext cx="5172206" cy="3873208"/>
          </a:xfrm>
          <a:prstGeom prst="rect">
            <a:avLst/>
          </a:prstGeom>
        </p:spPr>
        <p:txBody>
          <a:bodyPr lIns="0" tIns="0" rIns="0" bIns="0" rtlCol="0" anchor="t">
            <a:spAutoFit/>
          </a:bodyPr>
          <a:lstStyle/>
          <a:p>
            <a:pPr algn="ctr">
              <a:lnSpc>
                <a:spcPts val="3866"/>
              </a:lnSpc>
            </a:pPr>
            <a:r>
              <a:rPr lang="en-US" sz="2761" spc="69">
                <a:solidFill>
                  <a:srgbClr val="447B9C"/>
                </a:solidFill>
                <a:latin typeface="Poppins Light Bold"/>
              </a:rPr>
              <a:t>Also the view courses button in the sidebar takes you to the courses taught section where all the courses taught by the instructor are displayed.</a:t>
            </a:r>
          </a:p>
          <a:p>
            <a:pPr algn="ctr">
              <a:lnSpc>
                <a:spcPts val="3866"/>
              </a:lnSpc>
            </a:pPr>
            <a:r>
              <a:rPr lang="en-US" sz="2761" spc="69">
                <a:solidFill>
                  <a:srgbClr val="447B9C"/>
                </a:solidFill>
                <a:latin typeface="Poppins Light Bold"/>
              </a:rPr>
              <a:t>View user button displays user details.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32550" y="113022"/>
            <a:ext cx="14699947" cy="10337515"/>
          </a:xfrm>
          <a:custGeom>
            <a:avLst/>
            <a:gdLst/>
            <a:ahLst/>
            <a:cxnLst/>
            <a:rect l="l" t="t" r="r" b="b"/>
            <a:pathLst>
              <a:path w="14699947" h="10337515">
                <a:moveTo>
                  <a:pt x="0" y="0"/>
                </a:moveTo>
                <a:lnTo>
                  <a:pt x="14699947" y="0"/>
                </a:lnTo>
                <a:lnTo>
                  <a:pt x="14699947" y="10337515"/>
                </a:lnTo>
                <a:lnTo>
                  <a:pt x="0" y="10337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858988" y="1028700"/>
            <a:ext cx="10524741" cy="6835513"/>
          </a:xfrm>
          <a:prstGeom prst="rect">
            <a:avLst/>
          </a:prstGeom>
          <a:ln w="38100" cap="sq">
            <a:solidFill>
              <a:srgbClr val="1C4666"/>
            </a:solidFill>
            <a:prstDash val="solid"/>
          </a:ln>
        </p:spPr>
      </p:pic>
      <p:sp>
        <p:nvSpPr>
          <p:cNvPr id="4" name="TextBox 4"/>
          <p:cNvSpPr txBox="1"/>
          <p:nvPr/>
        </p:nvSpPr>
        <p:spPr>
          <a:xfrm>
            <a:off x="1664507" y="8947086"/>
            <a:ext cx="10941278" cy="956497"/>
          </a:xfrm>
          <a:prstGeom prst="rect">
            <a:avLst/>
          </a:prstGeom>
        </p:spPr>
        <p:txBody>
          <a:bodyPr lIns="0" tIns="0" rIns="0" bIns="0" rtlCol="0" anchor="t">
            <a:spAutoFit/>
          </a:bodyPr>
          <a:lstStyle/>
          <a:p>
            <a:pPr algn="just">
              <a:lnSpc>
                <a:spcPts val="6604"/>
              </a:lnSpc>
            </a:pPr>
            <a:r>
              <a:rPr lang="en-US" sz="8467" spc="-270">
                <a:solidFill>
                  <a:srgbClr val="1C4666"/>
                </a:solidFill>
                <a:latin typeface="Poppins Bold Bold"/>
              </a:rPr>
              <a:t>STUDENT SIDE DEMO</a:t>
            </a:r>
          </a:p>
        </p:txBody>
      </p:sp>
      <p:sp>
        <p:nvSpPr>
          <p:cNvPr id="5" name="TextBox 5"/>
          <p:cNvSpPr txBox="1"/>
          <p:nvPr/>
        </p:nvSpPr>
        <p:spPr>
          <a:xfrm>
            <a:off x="13816240" y="1820990"/>
            <a:ext cx="4058812" cy="5816308"/>
          </a:xfrm>
          <a:prstGeom prst="rect">
            <a:avLst/>
          </a:prstGeom>
        </p:spPr>
        <p:txBody>
          <a:bodyPr lIns="0" tIns="0" rIns="0" bIns="0" rtlCol="0" anchor="t">
            <a:spAutoFit/>
          </a:bodyPr>
          <a:lstStyle/>
          <a:p>
            <a:pPr>
              <a:lnSpc>
                <a:spcPts val="3866"/>
              </a:lnSpc>
            </a:pPr>
            <a:r>
              <a:rPr lang="en-US" sz="2761" spc="69">
                <a:solidFill>
                  <a:srgbClr val="447B9C"/>
                </a:solidFill>
                <a:latin typeface="Poppins Light Bold"/>
              </a:rPr>
              <a:t>Click the video to play it. </a:t>
            </a:r>
          </a:p>
          <a:p>
            <a:pPr>
              <a:lnSpc>
                <a:spcPts val="3866"/>
              </a:lnSpc>
            </a:pPr>
            <a:r>
              <a:rPr lang="en-US" sz="2761" spc="69">
                <a:solidFill>
                  <a:srgbClr val="447B9C"/>
                </a:solidFill>
                <a:latin typeface="Poppins Light Bold"/>
              </a:rPr>
              <a:t>This is a demo of student side of the website. I have applied for a leave using the username 0 and reason ‘Demo’.</a:t>
            </a:r>
          </a:p>
          <a:p>
            <a:pPr>
              <a:lnSpc>
                <a:spcPts val="3866"/>
              </a:lnSpc>
            </a:pPr>
            <a:r>
              <a:rPr lang="en-US" sz="2761" spc="69">
                <a:solidFill>
                  <a:srgbClr val="447B9C"/>
                </a:solidFill>
                <a:latin typeface="Poppins Light Bold"/>
              </a:rPr>
              <a:t>In the next slide I’ll approve the leave and then again show the student side.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550" y="113022"/>
            <a:ext cx="14699947" cy="10337515"/>
          </a:xfrm>
          <a:custGeom>
            <a:avLst/>
            <a:gdLst/>
            <a:ahLst/>
            <a:cxnLst/>
            <a:rect l="l" t="t" r="r" b="b"/>
            <a:pathLst>
              <a:path w="14699947" h="10337515">
                <a:moveTo>
                  <a:pt x="0" y="0"/>
                </a:moveTo>
                <a:lnTo>
                  <a:pt x="14699947" y="0"/>
                </a:lnTo>
                <a:lnTo>
                  <a:pt x="14699947" y="10337515"/>
                </a:lnTo>
                <a:lnTo>
                  <a:pt x="0" y="10337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t="1034" b="1034"/>
          <a:stretch>
            <a:fillRect/>
          </a:stretch>
        </p:blipFill>
        <p:spPr>
          <a:xfrm>
            <a:off x="1864313" y="1028700"/>
            <a:ext cx="10579152" cy="6728753"/>
          </a:xfrm>
          <a:prstGeom prst="rect">
            <a:avLst/>
          </a:prstGeom>
        </p:spPr>
      </p:pic>
      <p:sp>
        <p:nvSpPr>
          <p:cNvPr id="4" name="TextBox 4"/>
          <p:cNvSpPr txBox="1"/>
          <p:nvPr/>
        </p:nvSpPr>
        <p:spPr>
          <a:xfrm>
            <a:off x="1435454" y="8980261"/>
            <a:ext cx="13469524" cy="851353"/>
          </a:xfrm>
          <a:prstGeom prst="rect">
            <a:avLst/>
          </a:prstGeom>
        </p:spPr>
        <p:txBody>
          <a:bodyPr lIns="0" tIns="0" rIns="0" bIns="0" rtlCol="0" anchor="t">
            <a:spAutoFit/>
          </a:bodyPr>
          <a:lstStyle/>
          <a:p>
            <a:pPr algn="just">
              <a:lnSpc>
                <a:spcPts val="5903"/>
              </a:lnSpc>
            </a:pPr>
            <a:r>
              <a:rPr lang="en-US" sz="7568" spc="-242">
                <a:solidFill>
                  <a:srgbClr val="1C4666"/>
                </a:solidFill>
                <a:latin typeface="Poppins Bold Bold"/>
              </a:rPr>
              <a:t>INSTRUCTOR SIDE DEMO</a:t>
            </a:r>
          </a:p>
        </p:txBody>
      </p:sp>
      <p:sp>
        <p:nvSpPr>
          <p:cNvPr id="5" name="TextBox 5"/>
          <p:cNvSpPr txBox="1"/>
          <p:nvPr/>
        </p:nvSpPr>
        <p:spPr>
          <a:xfrm>
            <a:off x="13840550" y="1699440"/>
            <a:ext cx="4058812" cy="5816308"/>
          </a:xfrm>
          <a:prstGeom prst="rect">
            <a:avLst/>
          </a:prstGeom>
        </p:spPr>
        <p:txBody>
          <a:bodyPr lIns="0" tIns="0" rIns="0" bIns="0" rtlCol="0" anchor="t">
            <a:spAutoFit/>
          </a:bodyPr>
          <a:lstStyle/>
          <a:p>
            <a:pPr>
              <a:lnSpc>
                <a:spcPts val="3866"/>
              </a:lnSpc>
            </a:pPr>
            <a:r>
              <a:rPr lang="en-US" sz="2761" spc="69">
                <a:solidFill>
                  <a:srgbClr val="447B9C"/>
                </a:solidFill>
                <a:latin typeface="Poppins Light Bold"/>
              </a:rPr>
              <a:t>Click the video to play it.</a:t>
            </a:r>
          </a:p>
          <a:p>
            <a:pPr>
              <a:lnSpc>
                <a:spcPts val="3866"/>
              </a:lnSpc>
            </a:pPr>
            <a:r>
              <a:rPr lang="en-US" sz="2761" spc="69">
                <a:solidFill>
                  <a:srgbClr val="447B9C"/>
                </a:solidFill>
                <a:latin typeface="Poppins Light Bold"/>
              </a:rPr>
              <a:t>Here I accept the request that I had made in the previous video.</a:t>
            </a:r>
          </a:p>
          <a:p>
            <a:pPr>
              <a:lnSpc>
                <a:spcPts val="3866"/>
              </a:lnSpc>
            </a:pPr>
            <a:r>
              <a:rPr lang="en-US" sz="2761" spc="69">
                <a:solidFill>
                  <a:srgbClr val="447B9C"/>
                </a:solidFill>
                <a:latin typeface="Poppins Light Bold"/>
              </a:rPr>
              <a:t>In the next slide I have attached a screenshot of user 0's dashboard with the newly approved leave visible.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80029"/>
            <a:ext cx="11277823" cy="7325886"/>
          </a:xfrm>
          <a:custGeom>
            <a:avLst/>
            <a:gdLst/>
            <a:ahLst/>
            <a:cxnLst/>
            <a:rect l="l" t="t" r="r" b="b"/>
            <a:pathLst>
              <a:path w="11277823" h="7325886">
                <a:moveTo>
                  <a:pt x="0" y="0"/>
                </a:moveTo>
                <a:lnTo>
                  <a:pt x="11277823" y="0"/>
                </a:lnTo>
                <a:lnTo>
                  <a:pt x="11277823" y="7325886"/>
                </a:lnTo>
                <a:lnTo>
                  <a:pt x="0" y="7325886"/>
                </a:lnTo>
                <a:lnTo>
                  <a:pt x="0" y="0"/>
                </a:lnTo>
                <a:close/>
              </a:path>
            </a:pathLst>
          </a:custGeom>
          <a:blipFill>
            <a:blip r:embed="rId2"/>
            <a:stretch>
              <a:fillRect/>
            </a:stretch>
          </a:blipFill>
          <a:ln w="19050" cap="sq">
            <a:solidFill>
              <a:srgbClr val="1C4666"/>
            </a:solidFill>
            <a:prstDash val="solid"/>
            <a:miter/>
          </a:ln>
        </p:spPr>
      </p:sp>
      <p:sp>
        <p:nvSpPr>
          <p:cNvPr id="3" name="Freeform 3"/>
          <p:cNvSpPr/>
          <p:nvPr/>
        </p:nvSpPr>
        <p:spPr>
          <a:xfrm>
            <a:off x="13008291" y="6482867"/>
            <a:ext cx="4494109" cy="3223048"/>
          </a:xfrm>
          <a:custGeom>
            <a:avLst/>
            <a:gdLst/>
            <a:ahLst/>
            <a:cxnLst/>
            <a:rect l="l" t="t" r="r" b="b"/>
            <a:pathLst>
              <a:path w="4494109" h="3223048">
                <a:moveTo>
                  <a:pt x="0" y="0"/>
                </a:moveTo>
                <a:lnTo>
                  <a:pt x="4494110" y="0"/>
                </a:lnTo>
                <a:lnTo>
                  <a:pt x="4494110" y="3223048"/>
                </a:lnTo>
                <a:lnTo>
                  <a:pt x="0" y="3223048"/>
                </a:lnTo>
                <a:lnTo>
                  <a:pt x="0" y="0"/>
                </a:lnTo>
                <a:close/>
              </a:path>
            </a:pathLst>
          </a:custGeom>
          <a:blipFill>
            <a:blip r:embed="rId3"/>
            <a:stretch>
              <a:fillRect l="-324199" t="-144612" r="-44401" b="-179826"/>
            </a:stretch>
          </a:blipFill>
        </p:spPr>
      </p:sp>
      <p:grpSp>
        <p:nvGrpSpPr>
          <p:cNvPr id="4" name="Group 4"/>
          <p:cNvGrpSpPr/>
          <p:nvPr/>
        </p:nvGrpSpPr>
        <p:grpSpPr>
          <a:xfrm>
            <a:off x="0" y="-8432513"/>
            <a:ext cx="18724304" cy="10569442"/>
            <a:chOff x="0" y="0"/>
            <a:chExt cx="4931504" cy="2783721"/>
          </a:xfrm>
        </p:grpSpPr>
        <p:sp>
          <p:nvSpPr>
            <p:cNvPr id="5" name="Freeform 5"/>
            <p:cNvSpPr/>
            <p:nvPr/>
          </p:nvSpPr>
          <p:spPr>
            <a:xfrm>
              <a:off x="0" y="0"/>
              <a:ext cx="4931504" cy="2783721"/>
            </a:xfrm>
            <a:custGeom>
              <a:avLst/>
              <a:gdLst/>
              <a:ahLst/>
              <a:cxnLst/>
              <a:rect l="l" t="t" r="r" b="b"/>
              <a:pathLst>
                <a:path w="4931504" h="2783721">
                  <a:moveTo>
                    <a:pt x="0" y="0"/>
                  </a:moveTo>
                  <a:lnTo>
                    <a:pt x="4931504" y="0"/>
                  </a:lnTo>
                  <a:lnTo>
                    <a:pt x="4931504" y="2783721"/>
                  </a:lnTo>
                  <a:lnTo>
                    <a:pt x="0" y="2783721"/>
                  </a:lnTo>
                  <a:close/>
                </a:path>
              </a:pathLst>
            </a:custGeom>
            <a:solidFill>
              <a:srgbClr val="1C4666">
                <a:alpha val="78824"/>
              </a:srgbClr>
            </a:solidFill>
          </p:spPr>
        </p:sp>
        <p:sp>
          <p:nvSpPr>
            <p:cNvPr id="6" name="TextBox 6"/>
            <p:cNvSpPr txBox="1"/>
            <p:nvPr/>
          </p:nvSpPr>
          <p:spPr>
            <a:xfrm>
              <a:off x="0" y="-38100"/>
              <a:ext cx="4931504" cy="2821821"/>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608413" y="773808"/>
            <a:ext cx="13469524" cy="1358023"/>
          </a:xfrm>
          <a:prstGeom prst="rect">
            <a:avLst/>
          </a:prstGeom>
        </p:spPr>
        <p:txBody>
          <a:bodyPr lIns="0" tIns="0" rIns="0" bIns="0" rtlCol="0" anchor="t">
            <a:spAutoFit/>
          </a:bodyPr>
          <a:lstStyle/>
          <a:p>
            <a:pPr algn="just">
              <a:lnSpc>
                <a:spcPts val="9412"/>
              </a:lnSpc>
            </a:pPr>
            <a:r>
              <a:rPr lang="en-US" sz="12066" spc="-386">
                <a:solidFill>
                  <a:srgbClr val="FFFFFF"/>
                </a:solidFill>
                <a:latin typeface="Poppins Bold Bold"/>
              </a:rPr>
              <a:t>DEMO...</a:t>
            </a:r>
          </a:p>
        </p:txBody>
      </p:sp>
      <p:sp>
        <p:nvSpPr>
          <p:cNvPr id="8" name="TextBox 8"/>
          <p:cNvSpPr txBox="1"/>
          <p:nvPr/>
        </p:nvSpPr>
        <p:spPr>
          <a:xfrm>
            <a:off x="12798375" y="2621416"/>
            <a:ext cx="4913942" cy="3181058"/>
          </a:xfrm>
          <a:prstGeom prst="rect">
            <a:avLst/>
          </a:prstGeom>
        </p:spPr>
        <p:txBody>
          <a:bodyPr lIns="0" tIns="0" rIns="0" bIns="0" rtlCol="0" anchor="t">
            <a:spAutoFit/>
          </a:bodyPr>
          <a:lstStyle/>
          <a:p>
            <a:pPr algn="ctr">
              <a:lnSpc>
                <a:spcPts val="3166"/>
              </a:lnSpc>
            </a:pPr>
            <a:r>
              <a:rPr lang="en-US" sz="2261" spc="56">
                <a:solidFill>
                  <a:srgbClr val="1F4F74"/>
                </a:solidFill>
                <a:latin typeface="Poppins Light Bold"/>
              </a:rPr>
              <a:t>As you can see, the leave status is updated and the leave details are visible where status is accepted. Also current leave percentage gets updated too as I have set a trigger in the backend that calculates the leave percentage.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18737"/>
            <a:ext cx="9929927" cy="7775638"/>
          </a:xfrm>
          <a:custGeom>
            <a:avLst/>
            <a:gdLst/>
            <a:ahLst/>
            <a:cxnLst/>
            <a:rect l="l" t="t" r="r" b="b"/>
            <a:pathLst>
              <a:path w="9929927" h="7775638">
                <a:moveTo>
                  <a:pt x="0" y="0"/>
                </a:moveTo>
                <a:lnTo>
                  <a:pt x="9929927" y="0"/>
                </a:lnTo>
                <a:lnTo>
                  <a:pt x="9929927" y="7775638"/>
                </a:lnTo>
                <a:lnTo>
                  <a:pt x="0" y="7775638"/>
                </a:lnTo>
                <a:lnTo>
                  <a:pt x="0" y="0"/>
                </a:lnTo>
                <a:close/>
              </a:path>
            </a:pathLst>
          </a:custGeom>
          <a:blipFill>
            <a:blip r:embed="rId2"/>
            <a:stretch>
              <a:fillRect l="-33825" t="-32356" r="-49076" b="-19370"/>
            </a:stretch>
          </a:blipFill>
          <a:ln w="28575" cap="sq">
            <a:solidFill>
              <a:srgbClr val="1C4666"/>
            </a:solidFill>
            <a:prstDash val="solid"/>
            <a:miter/>
          </a:ln>
        </p:spPr>
      </p:sp>
      <p:grpSp>
        <p:nvGrpSpPr>
          <p:cNvPr id="3" name="Group 3"/>
          <p:cNvGrpSpPr/>
          <p:nvPr/>
        </p:nvGrpSpPr>
        <p:grpSpPr>
          <a:xfrm>
            <a:off x="0" y="-8432513"/>
            <a:ext cx="18724304" cy="10569442"/>
            <a:chOff x="0" y="0"/>
            <a:chExt cx="4931504" cy="2783721"/>
          </a:xfrm>
        </p:grpSpPr>
        <p:sp>
          <p:nvSpPr>
            <p:cNvPr id="4" name="Freeform 4"/>
            <p:cNvSpPr/>
            <p:nvPr/>
          </p:nvSpPr>
          <p:spPr>
            <a:xfrm>
              <a:off x="0" y="0"/>
              <a:ext cx="4931504" cy="2783721"/>
            </a:xfrm>
            <a:custGeom>
              <a:avLst/>
              <a:gdLst/>
              <a:ahLst/>
              <a:cxnLst/>
              <a:rect l="l" t="t" r="r" b="b"/>
              <a:pathLst>
                <a:path w="4931504" h="2783721">
                  <a:moveTo>
                    <a:pt x="0" y="0"/>
                  </a:moveTo>
                  <a:lnTo>
                    <a:pt x="4931504" y="0"/>
                  </a:lnTo>
                  <a:lnTo>
                    <a:pt x="4931504" y="2783721"/>
                  </a:lnTo>
                  <a:lnTo>
                    <a:pt x="0" y="2783721"/>
                  </a:lnTo>
                  <a:close/>
                </a:path>
              </a:pathLst>
            </a:custGeom>
            <a:solidFill>
              <a:srgbClr val="1C4666">
                <a:alpha val="78824"/>
              </a:srgbClr>
            </a:solidFill>
          </p:spPr>
        </p:sp>
        <p:sp>
          <p:nvSpPr>
            <p:cNvPr id="5" name="TextBox 5"/>
            <p:cNvSpPr txBox="1"/>
            <p:nvPr/>
          </p:nvSpPr>
          <p:spPr>
            <a:xfrm>
              <a:off x="0" y="-38100"/>
              <a:ext cx="4931504" cy="2821821"/>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5704393" y="302655"/>
            <a:ext cx="1554907" cy="1641457"/>
          </a:xfrm>
          <a:custGeom>
            <a:avLst/>
            <a:gdLst/>
            <a:ahLst/>
            <a:cxnLst/>
            <a:rect l="l" t="t" r="r" b="b"/>
            <a:pathLst>
              <a:path w="1554907" h="1641457">
                <a:moveTo>
                  <a:pt x="0" y="0"/>
                </a:moveTo>
                <a:lnTo>
                  <a:pt x="1554907" y="0"/>
                </a:lnTo>
                <a:lnTo>
                  <a:pt x="1554907" y="1641457"/>
                </a:lnTo>
                <a:lnTo>
                  <a:pt x="0" y="16414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075634" y="7084505"/>
            <a:ext cx="5183666" cy="2173795"/>
          </a:xfrm>
          <a:custGeom>
            <a:avLst/>
            <a:gdLst/>
            <a:ahLst/>
            <a:cxnLst/>
            <a:rect l="l" t="t" r="r" b="b"/>
            <a:pathLst>
              <a:path w="5183666" h="2173795">
                <a:moveTo>
                  <a:pt x="0" y="0"/>
                </a:moveTo>
                <a:lnTo>
                  <a:pt x="5183666" y="0"/>
                </a:lnTo>
                <a:lnTo>
                  <a:pt x="5183666" y="2173795"/>
                </a:lnTo>
                <a:lnTo>
                  <a:pt x="0" y="2173795"/>
                </a:lnTo>
                <a:lnTo>
                  <a:pt x="0" y="0"/>
                </a:lnTo>
                <a:close/>
              </a:path>
            </a:pathLst>
          </a:custGeom>
          <a:blipFill>
            <a:blip r:embed="rId5"/>
            <a:stretch>
              <a:fillRect l="-35396" t="-49754" r="-82167" b="-187254"/>
            </a:stretch>
          </a:blipFill>
          <a:ln w="28575" cap="sq">
            <a:solidFill>
              <a:srgbClr val="1C4666"/>
            </a:solidFill>
            <a:prstDash val="solid"/>
            <a:miter/>
          </a:ln>
        </p:spPr>
      </p:sp>
      <p:sp>
        <p:nvSpPr>
          <p:cNvPr id="8" name="TextBox 8"/>
          <p:cNvSpPr txBox="1"/>
          <p:nvPr/>
        </p:nvSpPr>
        <p:spPr>
          <a:xfrm>
            <a:off x="871633" y="778905"/>
            <a:ext cx="15183478" cy="1358023"/>
          </a:xfrm>
          <a:prstGeom prst="rect">
            <a:avLst/>
          </a:prstGeom>
        </p:spPr>
        <p:txBody>
          <a:bodyPr lIns="0" tIns="0" rIns="0" bIns="0" rtlCol="0" anchor="t">
            <a:spAutoFit/>
          </a:bodyPr>
          <a:lstStyle/>
          <a:p>
            <a:pPr algn="just">
              <a:lnSpc>
                <a:spcPts val="9412"/>
              </a:lnSpc>
            </a:pPr>
            <a:r>
              <a:rPr lang="en-US" sz="12066" spc="-386">
                <a:solidFill>
                  <a:srgbClr val="FFFFFF"/>
                </a:solidFill>
                <a:latin typeface="Poppins Bold Bold"/>
              </a:rPr>
              <a:t>DATABASE DESIGN</a:t>
            </a:r>
          </a:p>
        </p:txBody>
      </p:sp>
      <p:sp>
        <p:nvSpPr>
          <p:cNvPr id="9" name="TextBox 9"/>
          <p:cNvSpPr txBox="1"/>
          <p:nvPr/>
        </p:nvSpPr>
        <p:spPr>
          <a:xfrm>
            <a:off x="11901361" y="3220864"/>
            <a:ext cx="5357939" cy="2985692"/>
          </a:xfrm>
          <a:prstGeom prst="rect">
            <a:avLst/>
          </a:prstGeom>
        </p:spPr>
        <p:txBody>
          <a:bodyPr lIns="0" tIns="0" rIns="0" bIns="0" rtlCol="0" anchor="t">
            <a:spAutoFit/>
          </a:bodyPr>
          <a:lstStyle/>
          <a:p>
            <a:pPr>
              <a:lnSpc>
                <a:spcPts val="3434"/>
              </a:lnSpc>
            </a:pPr>
            <a:r>
              <a:rPr lang="en-US" sz="2453" spc="61">
                <a:solidFill>
                  <a:srgbClr val="447B9C"/>
                </a:solidFill>
                <a:latin typeface="Poppins Light Bold"/>
              </a:rPr>
              <a:t>Here is the database design for the website. It uses a mySQL database on XAMPP’s server. </a:t>
            </a:r>
          </a:p>
          <a:p>
            <a:pPr>
              <a:lnSpc>
                <a:spcPts val="3434"/>
              </a:lnSpc>
            </a:pPr>
            <a:endParaRPr lang="en-US" sz="2453" spc="61">
              <a:solidFill>
                <a:srgbClr val="447B9C"/>
              </a:solidFill>
              <a:latin typeface="Poppins Light Bold"/>
            </a:endParaRPr>
          </a:p>
          <a:p>
            <a:pPr>
              <a:lnSpc>
                <a:spcPts val="3434"/>
              </a:lnSpc>
            </a:pPr>
            <a:r>
              <a:rPr lang="en-US" sz="2453" spc="61">
                <a:solidFill>
                  <a:srgbClr val="447B9C"/>
                </a:solidFill>
                <a:latin typeface="Poppins Light Bold"/>
              </a:rPr>
              <a:t>I have also created some triggers to tackle data change which are shown below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81477" y="2900240"/>
            <a:ext cx="11277823" cy="5392684"/>
          </a:xfrm>
          <a:custGeom>
            <a:avLst/>
            <a:gdLst/>
            <a:ahLst/>
            <a:cxnLst/>
            <a:rect l="l" t="t" r="r" b="b"/>
            <a:pathLst>
              <a:path w="11277823" h="5392684">
                <a:moveTo>
                  <a:pt x="0" y="0"/>
                </a:moveTo>
                <a:lnTo>
                  <a:pt x="11277823" y="0"/>
                </a:lnTo>
                <a:lnTo>
                  <a:pt x="11277823" y="5392684"/>
                </a:lnTo>
                <a:lnTo>
                  <a:pt x="0" y="5392684"/>
                </a:lnTo>
                <a:lnTo>
                  <a:pt x="0" y="0"/>
                </a:lnTo>
                <a:close/>
              </a:path>
            </a:pathLst>
          </a:custGeom>
          <a:blipFill>
            <a:blip r:embed="rId2"/>
            <a:stretch>
              <a:fillRect t="-12304" b="-23544"/>
            </a:stretch>
          </a:blipFill>
          <a:ln w="38100" cap="sq">
            <a:solidFill>
              <a:srgbClr val="1C4666"/>
            </a:solidFill>
            <a:prstDash val="solid"/>
            <a:miter/>
          </a:ln>
        </p:spPr>
      </p:sp>
      <p:grpSp>
        <p:nvGrpSpPr>
          <p:cNvPr id="3" name="Group 3"/>
          <p:cNvGrpSpPr/>
          <p:nvPr/>
        </p:nvGrpSpPr>
        <p:grpSpPr>
          <a:xfrm>
            <a:off x="0" y="-8432513"/>
            <a:ext cx="18724304" cy="10569442"/>
            <a:chOff x="0" y="0"/>
            <a:chExt cx="4931504" cy="2783721"/>
          </a:xfrm>
        </p:grpSpPr>
        <p:sp>
          <p:nvSpPr>
            <p:cNvPr id="4" name="Freeform 4"/>
            <p:cNvSpPr/>
            <p:nvPr/>
          </p:nvSpPr>
          <p:spPr>
            <a:xfrm>
              <a:off x="0" y="0"/>
              <a:ext cx="4931504" cy="2783721"/>
            </a:xfrm>
            <a:custGeom>
              <a:avLst/>
              <a:gdLst/>
              <a:ahLst/>
              <a:cxnLst/>
              <a:rect l="l" t="t" r="r" b="b"/>
              <a:pathLst>
                <a:path w="4931504" h="2783721">
                  <a:moveTo>
                    <a:pt x="0" y="0"/>
                  </a:moveTo>
                  <a:lnTo>
                    <a:pt x="4931504" y="0"/>
                  </a:lnTo>
                  <a:lnTo>
                    <a:pt x="4931504" y="2783721"/>
                  </a:lnTo>
                  <a:lnTo>
                    <a:pt x="0" y="2783721"/>
                  </a:lnTo>
                  <a:close/>
                </a:path>
              </a:pathLst>
            </a:custGeom>
            <a:solidFill>
              <a:srgbClr val="1C4666">
                <a:alpha val="78824"/>
              </a:srgbClr>
            </a:solidFill>
          </p:spPr>
        </p:sp>
        <p:sp>
          <p:nvSpPr>
            <p:cNvPr id="5" name="TextBox 5"/>
            <p:cNvSpPr txBox="1"/>
            <p:nvPr/>
          </p:nvSpPr>
          <p:spPr>
            <a:xfrm>
              <a:off x="0" y="-38100"/>
              <a:ext cx="4931504" cy="282182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71633" y="778905"/>
            <a:ext cx="15183478" cy="1358023"/>
          </a:xfrm>
          <a:prstGeom prst="rect">
            <a:avLst/>
          </a:prstGeom>
        </p:spPr>
        <p:txBody>
          <a:bodyPr lIns="0" tIns="0" rIns="0" bIns="0" rtlCol="0" anchor="t">
            <a:spAutoFit/>
          </a:bodyPr>
          <a:lstStyle/>
          <a:p>
            <a:pPr algn="just">
              <a:lnSpc>
                <a:spcPts val="9412"/>
              </a:lnSpc>
            </a:pPr>
            <a:r>
              <a:rPr lang="en-US" sz="12066" spc="-386">
                <a:solidFill>
                  <a:srgbClr val="FFFFFF"/>
                </a:solidFill>
                <a:latin typeface="Poppins Bold Bold"/>
              </a:rPr>
              <a:t>DATABASE DESIGN</a:t>
            </a:r>
          </a:p>
        </p:txBody>
      </p:sp>
      <p:sp>
        <p:nvSpPr>
          <p:cNvPr id="7" name="Freeform 7"/>
          <p:cNvSpPr/>
          <p:nvPr/>
        </p:nvSpPr>
        <p:spPr>
          <a:xfrm>
            <a:off x="15704393" y="302655"/>
            <a:ext cx="1554907" cy="1641457"/>
          </a:xfrm>
          <a:custGeom>
            <a:avLst/>
            <a:gdLst/>
            <a:ahLst/>
            <a:cxnLst/>
            <a:rect l="l" t="t" r="r" b="b"/>
            <a:pathLst>
              <a:path w="1554907" h="1641457">
                <a:moveTo>
                  <a:pt x="0" y="0"/>
                </a:moveTo>
                <a:lnTo>
                  <a:pt x="1554907" y="0"/>
                </a:lnTo>
                <a:lnTo>
                  <a:pt x="1554907" y="1641457"/>
                </a:lnTo>
                <a:lnTo>
                  <a:pt x="0" y="16414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49874" y="2852615"/>
            <a:ext cx="4913942" cy="5557228"/>
          </a:xfrm>
          <a:prstGeom prst="rect">
            <a:avLst/>
          </a:prstGeom>
        </p:spPr>
        <p:txBody>
          <a:bodyPr lIns="0" tIns="0" rIns="0" bIns="0" rtlCol="0" anchor="t">
            <a:spAutoFit/>
          </a:bodyPr>
          <a:lstStyle/>
          <a:p>
            <a:pPr algn="ctr">
              <a:lnSpc>
                <a:spcPts val="3446"/>
              </a:lnSpc>
            </a:pPr>
            <a:r>
              <a:rPr lang="en-US" sz="2461" spc="61">
                <a:solidFill>
                  <a:srgbClr val="1F4F74"/>
                </a:solidFill>
                <a:latin typeface="Poppins Light Bold"/>
              </a:rPr>
              <a:t>Here are the tables I created for the database. </a:t>
            </a:r>
          </a:p>
          <a:p>
            <a:pPr algn="ctr">
              <a:lnSpc>
                <a:spcPts val="3446"/>
              </a:lnSpc>
            </a:pPr>
            <a:endParaRPr lang="en-US" sz="2461" spc="61">
              <a:solidFill>
                <a:srgbClr val="1F4F74"/>
              </a:solidFill>
              <a:latin typeface="Poppins Light Bold"/>
            </a:endParaRPr>
          </a:p>
          <a:p>
            <a:pPr algn="ctr">
              <a:lnSpc>
                <a:spcPts val="3446"/>
              </a:lnSpc>
            </a:pPr>
            <a:r>
              <a:rPr lang="en-US" sz="2461" spc="61">
                <a:solidFill>
                  <a:srgbClr val="1F4F74"/>
                </a:solidFill>
                <a:latin typeface="Poppins Light Bold"/>
              </a:rPr>
              <a:t>The auth table is used to verify users. The holiday table to get the days which are holidays so leaves cannot be placed then and the semesters table gives details about the semester.</a:t>
            </a:r>
          </a:p>
          <a:p>
            <a:pPr algn="ctr">
              <a:lnSpc>
                <a:spcPts val="3446"/>
              </a:lnSpc>
            </a:pPr>
            <a:r>
              <a:rPr lang="en-US" sz="2461" spc="61">
                <a:solidFill>
                  <a:srgbClr val="1F4F74"/>
                </a:solidFill>
                <a:latin typeface="Poppins Light Bold"/>
              </a:rPr>
              <a:t>Rest all of them represent entities which give functionality to the website.</a:t>
            </a:r>
          </a:p>
        </p:txBody>
      </p:sp>
      <p:sp>
        <p:nvSpPr>
          <p:cNvPr id="9" name="AutoShape 9"/>
          <p:cNvSpPr/>
          <p:nvPr/>
        </p:nvSpPr>
        <p:spPr>
          <a:xfrm flipH="1">
            <a:off x="0" y="9601138"/>
            <a:ext cx="17804202" cy="0"/>
          </a:xfrm>
          <a:prstGeom prst="line">
            <a:avLst/>
          </a:prstGeom>
          <a:ln w="66675" cap="flat">
            <a:solidFill>
              <a:srgbClr val="447B9C"/>
            </a:solidFill>
            <a:prstDash val="solid"/>
            <a:headEnd type="none" w="sm" len="sm"/>
            <a:tailEnd type="none" w="sm" len="sm"/>
          </a:ln>
        </p:spPr>
      </p:sp>
      <p:sp>
        <p:nvSpPr>
          <p:cNvPr id="10" name="Freeform 10"/>
          <p:cNvSpPr/>
          <p:nvPr/>
        </p:nvSpPr>
        <p:spPr>
          <a:xfrm>
            <a:off x="16714398" y="9056236"/>
            <a:ext cx="1089804" cy="1089804"/>
          </a:xfrm>
          <a:custGeom>
            <a:avLst/>
            <a:gdLst/>
            <a:ahLst/>
            <a:cxnLst/>
            <a:rect l="l" t="t" r="r" b="b"/>
            <a:pathLst>
              <a:path w="1089804" h="1089804">
                <a:moveTo>
                  <a:pt x="0" y="0"/>
                </a:moveTo>
                <a:lnTo>
                  <a:pt x="1089804" y="0"/>
                </a:lnTo>
                <a:lnTo>
                  <a:pt x="1089804" y="1089804"/>
                </a:lnTo>
                <a:lnTo>
                  <a:pt x="0" y="1089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74279" y="-141221"/>
            <a:ext cx="14481223" cy="10569442"/>
            <a:chOff x="0" y="0"/>
            <a:chExt cx="3813985" cy="2783721"/>
          </a:xfrm>
        </p:grpSpPr>
        <p:sp>
          <p:nvSpPr>
            <p:cNvPr id="3" name="Freeform 3"/>
            <p:cNvSpPr/>
            <p:nvPr/>
          </p:nvSpPr>
          <p:spPr>
            <a:xfrm>
              <a:off x="0" y="0"/>
              <a:ext cx="3813985" cy="2783721"/>
            </a:xfrm>
            <a:custGeom>
              <a:avLst/>
              <a:gdLst/>
              <a:ahLst/>
              <a:cxnLst/>
              <a:rect l="l" t="t" r="r" b="b"/>
              <a:pathLst>
                <a:path w="3813985" h="2783721">
                  <a:moveTo>
                    <a:pt x="0" y="0"/>
                  </a:moveTo>
                  <a:lnTo>
                    <a:pt x="3813985" y="0"/>
                  </a:lnTo>
                  <a:lnTo>
                    <a:pt x="3813985" y="2783721"/>
                  </a:lnTo>
                  <a:lnTo>
                    <a:pt x="0" y="2783721"/>
                  </a:lnTo>
                  <a:close/>
                </a:path>
              </a:pathLst>
            </a:custGeom>
            <a:solidFill>
              <a:srgbClr val="1C4666">
                <a:alpha val="78824"/>
              </a:srgbClr>
            </a:solidFill>
          </p:spPr>
        </p:sp>
        <p:sp>
          <p:nvSpPr>
            <p:cNvPr id="4" name="TextBox 4"/>
            <p:cNvSpPr txBox="1"/>
            <p:nvPr/>
          </p:nvSpPr>
          <p:spPr>
            <a:xfrm>
              <a:off x="0" y="-38100"/>
              <a:ext cx="3813985" cy="282182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614954" y="1834273"/>
            <a:ext cx="8508621" cy="7625033"/>
          </a:xfrm>
          <a:custGeom>
            <a:avLst/>
            <a:gdLst/>
            <a:ahLst/>
            <a:cxnLst/>
            <a:rect l="l" t="t" r="r" b="b"/>
            <a:pathLst>
              <a:path w="8508621" h="7625033">
                <a:moveTo>
                  <a:pt x="0" y="0"/>
                </a:moveTo>
                <a:lnTo>
                  <a:pt x="8508621" y="0"/>
                </a:lnTo>
                <a:lnTo>
                  <a:pt x="8508621" y="7625034"/>
                </a:lnTo>
                <a:lnTo>
                  <a:pt x="0" y="7625034"/>
                </a:lnTo>
                <a:lnTo>
                  <a:pt x="0" y="0"/>
                </a:lnTo>
                <a:close/>
              </a:path>
            </a:pathLst>
          </a:custGeom>
          <a:blipFill>
            <a:blip r:embed="rId2"/>
            <a:stretch>
              <a:fillRect l="-36220" t="-46781" r="-71435" b="-3643"/>
            </a:stretch>
          </a:blipFill>
          <a:ln w="38100" cap="sq">
            <a:solidFill>
              <a:srgbClr val="417999"/>
            </a:solidFill>
            <a:prstDash val="solid"/>
            <a:miter/>
          </a:ln>
        </p:spPr>
      </p:sp>
      <p:sp>
        <p:nvSpPr>
          <p:cNvPr id="6" name="TextBox 6"/>
          <p:cNvSpPr txBox="1"/>
          <p:nvPr/>
        </p:nvSpPr>
        <p:spPr>
          <a:xfrm>
            <a:off x="6007406" y="476250"/>
            <a:ext cx="13469524" cy="1358023"/>
          </a:xfrm>
          <a:prstGeom prst="rect">
            <a:avLst/>
          </a:prstGeom>
        </p:spPr>
        <p:txBody>
          <a:bodyPr lIns="0" tIns="0" rIns="0" bIns="0" rtlCol="0" anchor="t">
            <a:spAutoFit/>
          </a:bodyPr>
          <a:lstStyle/>
          <a:p>
            <a:pPr algn="just">
              <a:lnSpc>
                <a:spcPts val="9412"/>
              </a:lnSpc>
            </a:pPr>
            <a:r>
              <a:rPr lang="en-US" sz="12066" spc="-386">
                <a:solidFill>
                  <a:srgbClr val="1C4666"/>
                </a:solidFill>
                <a:latin typeface="Poppins Bold Bold"/>
              </a:rPr>
              <a:t>DIAGRAM</a:t>
            </a:r>
          </a:p>
        </p:txBody>
      </p:sp>
      <p:grpSp>
        <p:nvGrpSpPr>
          <p:cNvPr id="7" name="Group 7"/>
          <p:cNvGrpSpPr/>
          <p:nvPr/>
        </p:nvGrpSpPr>
        <p:grpSpPr>
          <a:xfrm>
            <a:off x="16095125" y="0"/>
            <a:ext cx="1493932" cy="10067603"/>
            <a:chOff x="0" y="0"/>
            <a:chExt cx="1991910" cy="13423470"/>
          </a:xfrm>
        </p:grpSpPr>
        <p:sp>
          <p:nvSpPr>
            <p:cNvPr id="8" name="AutoShape 8"/>
            <p:cNvSpPr/>
            <p:nvPr/>
          </p:nvSpPr>
          <p:spPr>
            <a:xfrm>
              <a:off x="995955" y="0"/>
              <a:ext cx="0" cy="11891402"/>
            </a:xfrm>
            <a:prstGeom prst="line">
              <a:avLst/>
            </a:prstGeom>
            <a:ln w="88900" cap="flat">
              <a:solidFill>
                <a:srgbClr val="447B9C"/>
              </a:solidFill>
              <a:prstDash val="solid"/>
              <a:headEnd type="none" w="sm" len="sm"/>
              <a:tailEnd type="none" w="sm" len="sm"/>
            </a:ln>
          </p:spPr>
        </p:sp>
        <p:sp>
          <p:nvSpPr>
            <p:cNvPr id="9" name="Freeform 9"/>
            <p:cNvSpPr/>
            <p:nvPr/>
          </p:nvSpPr>
          <p:spPr>
            <a:xfrm>
              <a:off x="0" y="11431561"/>
              <a:ext cx="1991910" cy="1991910"/>
            </a:xfrm>
            <a:custGeom>
              <a:avLst/>
              <a:gdLst/>
              <a:ahLst/>
              <a:cxnLst/>
              <a:rect l="l" t="t" r="r" b="b"/>
              <a:pathLst>
                <a:path w="1991910" h="1991910">
                  <a:moveTo>
                    <a:pt x="0" y="0"/>
                  </a:moveTo>
                  <a:lnTo>
                    <a:pt x="1991910" y="0"/>
                  </a:lnTo>
                  <a:lnTo>
                    <a:pt x="1991910" y="1991909"/>
                  </a:lnTo>
                  <a:lnTo>
                    <a:pt x="0" y="1991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0" name="Freeform 10"/>
          <p:cNvSpPr/>
          <p:nvPr/>
        </p:nvSpPr>
        <p:spPr>
          <a:xfrm>
            <a:off x="2144642" y="6164751"/>
            <a:ext cx="3662301" cy="4122249"/>
          </a:xfrm>
          <a:custGeom>
            <a:avLst/>
            <a:gdLst/>
            <a:ahLst/>
            <a:cxnLst/>
            <a:rect l="l" t="t" r="r" b="b"/>
            <a:pathLst>
              <a:path w="3662301" h="4122249">
                <a:moveTo>
                  <a:pt x="0" y="0"/>
                </a:moveTo>
                <a:lnTo>
                  <a:pt x="3662302" y="0"/>
                </a:lnTo>
                <a:lnTo>
                  <a:pt x="3662302" y="4122249"/>
                </a:lnTo>
                <a:lnTo>
                  <a:pt x="0" y="4122249"/>
                </a:lnTo>
                <a:lnTo>
                  <a:pt x="0" y="0"/>
                </a:lnTo>
                <a:close/>
              </a:path>
            </a:pathLst>
          </a:custGeom>
          <a:blipFill>
            <a:blip r:embed="rId5">
              <a:extLst>
                <a:ext uri="{96DAC541-7B7A-43D3-8B79-37D633B846F1}">
                  <asvg:svgBlip xmlns:asvg="http://schemas.microsoft.com/office/drawing/2016/SVG/main" r:embed="rId6"/>
                </a:ext>
              </a:extLst>
            </a:blip>
            <a:stretch>
              <a:fillRect r="-2088" b="-6362"/>
            </a:stretch>
          </a:blipFill>
        </p:spPr>
      </p:sp>
      <p:sp>
        <p:nvSpPr>
          <p:cNvPr id="11" name="TextBox 11"/>
          <p:cNvSpPr txBox="1"/>
          <p:nvPr/>
        </p:nvSpPr>
        <p:spPr>
          <a:xfrm>
            <a:off x="3791649" y="476250"/>
            <a:ext cx="2015295" cy="1358023"/>
          </a:xfrm>
          <a:prstGeom prst="rect">
            <a:avLst/>
          </a:prstGeom>
        </p:spPr>
        <p:txBody>
          <a:bodyPr lIns="0" tIns="0" rIns="0" bIns="0" rtlCol="0" anchor="t">
            <a:spAutoFit/>
          </a:bodyPr>
          <a:lstStyle/>
          <a:p>
            <a:pPr algn="just">
              <a:lnSpc>
                <a:spcPts val="9412"/>
              </a:lnSpc>
            </a:pPr>
            <a:r>
              <a:rPr lang="en-US" sz="12066" spc="-386">
                <a:solidFill>
                  <a:srgbClr val="FFFFFF"/>
                </a:solidFill>
                <a:latin typeface="Poppins Bold Bold"/>
              </a:rPr>
              <a:t>ER</a:t>
            </a:r>
          </a:p>
        </p:txBody>
      </p:sp>
      <p:sp>
        <p:nvSpPr>
          <p:cNvPr id="12" name="TextBox 12"/>
          <p:cNvSpPr txBox="1"/>
          <p:nvPr/>
        </p:nvSpPr>
        <p:spPr>
          <a:xfrm>
            <a:off x="424463" y="2095928"/>
            <a:ext cx="4374833" cy="3759543"/>
          </a:xfrm>
          <a:prstGeom prst="rect">
            <a:avLst/>
          </a:prstGeom>
        </p:spPr>
        <p:txBody>
          <a:bodyPr lIns="0" tIns="0" rIns="0" bIns="0" rtlCol="0" anchor="t">
            <a:spAutoFit/>
          </a:bodyPr>
          <a:lstStyle/>
          <a:p>
            <a:pPr>
              <a:lnSpc>
                <a:spcPts val="3306"/>
              </a:lnSpc>
            </a:pPr>
            <a:r>
              <a:rPr lang="en-US" sz="2361" spc="59">
                <a:solidFill>
                  <a:srgbClr val="FFFFFF"/>
                </a:solidFill>
                <a:latin typeface="Poppins Light Bold"/>
              </a:rPr>
              <a:t>This is my originally proposed ER Diagram of the database. </a:t>
            </a:r>
          </a:p>
          <a:p>
            <a:pPr>
              <a:lnSpc>
                <a:spcPts val="3306"/>
              </a:lnSpc>
            </a:pPr>
            <a:r>
              <a:rPr lang="en-US" sz="2361" spc="59">
                <a:solidFill>
                  <a:srgbClr val="FFFFFF"/>
                </a:solidFill>
                <a:latin typeface="Poppins Light Bold"/>
              </a:rPr>
              <a:t>While I followed this diagram quite a lot, there are some things I did not add because they deviated from the core functionality of the website.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47717" y="1506496"/>
            <a:ext cx="10569442" cy="7274007"/>
          </a:xfrm>
          <a:custGeom>
            <a:avLst/>
            <a:gdLst/>
            <a:ahLst/>
            <a:cxnLst/>
            <a:rect l="l" t="t" r="r" b="b"/>
            <a:pathLst>
              <a:path w="10569442" h="7274007">
                <a:moveTo>
                  <a:pt x="0" y="0"/>
                </a:moveTo>
                <a:lnTo>
                  <a:pt x="10569442" y="0"/>
                </a:lnTo>
                <a:lnTo>
                  <a:pt x="10569442" y="7274008"/>
                </a:lnTo>
                <a:lnTo>
                  <a:pt x="0" y="7274008"/>
                </a:lnTo>
                <a:lnTo>
                  <a:pt x="0" y="0"/>
                </a:lnTo>
                <a:close/>
              </a:path>
            </a:pathLst>
          </a:custGeom>
          <a:blipFill>
            <a:blip r:embed="rId4"/>
            <a:stretch>
              <a:fillRect t="-4489" b="-4489"/>
            </a:stretch>
          </a:blipFill>
        </p:spPr>
      </p:sp>
      <p:grpSp>
        <p:nvGrpSpPr>
          <p:cNvPr id="3" name="Group 3"/>
          <p:cNvGrpSpPr/>
          <p:nvPr/>
        </p:nvGrpSpPr>
        <p:grpSpPr>
          <a:xfrm>
            <a:off x="-9460851" y="-141221"/>
            <a:ext cx="16734858" cy="10411637"/>
            <a:chOff x="0" y="0"/>
            <a:chExt cx="4407535" cy="2742159"/>
          </a:xfrm>
        </p:grpSpPr>
        <p:sp>
          <p:nvSpPr>
            <p:cNvPr id="4" name="Freeform 4"/>
            <p:cNvSpPr/>
            <p:nvPr/>
          </p:nvSpPr>
          <p:spPr>
            <a:xfrm>
              <a:off x="0" y="0"/>
              <a:ext cx="4407535" cy="2742160"/>
            </a:xfrm>
            <a:custGeom>
              <a:avLst/>
              <a:gdLst/>
              <a:ahLst/>
              <a:cxnLst/>
              <a:rect l="l" t="t" r="r" b="b"/>
              <a:pathLst>
                <a:path w="4407535" h="2742160">
                  <a:moveTo>
                    <a:pt x="0" y="0"/>
                  </a:moveTo>
                  <a:lnTo>
                    <a:pt x="4407535" y="0"/>
                  </a:lnTo>
                  <a:lnTo>
                    <a:pt x="4407535" y="2742160"/>
                  </a:lnTo>
                  <a:lnTo>
                    <a:pt x="0" y="2742160"/>
                  </a:lnTo>
                  <a:close/>
                </a:path>
              </a:pathLst>
            </a:custGeom>
            <a:solidFill>
              <a:srgbClr val="1F4F74">
                <a:alpha val="71765"/>
              </a:srgbClr>
            </a:solidFill>
          </p:spPr>
        </p:sp>
        <p:sp>
          <p:nvSpPr>
            <p:cNvPr id="5" name="TextBox 5"/>
            <p:cNvSpPr txBox="1"/>
            <p:nvPr/>
          </p:nvSpPr>
          <p:spPr>
            <a:xfrm>
              <a:off x="0" y="-38100"/>
              <a:ext cx="4407535" cy="2780259"/>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3510" b="2472"/>
          <a:stretch>
            <a:fillRect/>
          </a:stretch>
        </p:blipFill>
        <p:spPr>
          <a:xfrm>
            <a:off x="7761022" y="2865867"/>
            <a:ext cx="10046039" cy="6134223"/>
          </a:xfrm>
          <a:prstGeom prst="rect">
            <a:avLst/>
          </a:prstGeom>
        </p:spPr>
      </p:pic>
      <p:sp>
        <p:nvSpPr>
          <p:cNvPr id="7" name="TextBox 7"/>
          <p:cNvSpPr txBox="1"/>
          <p:nvPr/>
        </p:nvSpPr>
        <p:spPr>
          <a:xfrm>
            <a:off x="1028700" y="1120610"/>
            <a:ext cx="5861240" cy="8059424"/>
          </a:xfrm>
          <a:prstGeom prst="rect">
            <a:avLst/>
          </a:prstGeom>
        </p:spPr>
        <p:txBody>
          <a:bodyPr lIns="0" tIns="0" rIns="0" bIns="0" rtlCol="0" anchor="t">
            <a:spAutoFit/>
          </a:bodyPr>
          <a:lstStyle/>
          <a:p>
            <a:pPr algn="just">
              <a:lnSpc>
                <a:spcPts val="12670"/>
              </a:lnSpc>
            </a:pPr>
            <a:r>
              <a:rPr lang="en-US" sz="12066" spc="-386">
                <a:solidFill>
                  <a:srgbClr val="FFFFFF"/>
                </a:solidFill>
                <a:latin typeface="Poppins Bold Bold"/>
              </a:rPr>
              <a:t>HOW </a:t>
            </a:r>
          </a:p>
          <a:p>
            <a:pPr algn="just">
              <a:lnSpc>
                <a:spcPts val="12670"/>
              </a:lnSpc>
            </a:pPr>
            <a:r>
              <a:rPr lang="en-US" sz="12066" spc="-386">
                <a:solidFill>
                  <a:srgbClr val="FFFFFF"/>
                </a:solidFill>
                <a:latin typeface="Poppins Bold Bold"/>
              </a:rPr>
              <a:t>TO </a:t>
            </a:r>
          </a:p>
          <a:p>
            <a:pPr algn="just">
              <a:lnSpc>
                <a:spcPts val="12670"/>
              </a:lnSpc>
            </a:pPr>
            <a:r>
              <a:rPr lang="en-US" sz="12066" spc="-386">
                <a:solidFill>
                  <a:srgbClr val="FFFFFF"/>
                </a:solidFill>
                <a:latin typeface="Poppins Bold Bold"/>
              </a:rPr>
              <a:t>START</a:t>
            </a:r>
          </a:p>
          <a:p>
            <a:pPr algn="just">
              <a:lnSpc>
                <a:spcPts val="12670"/>
              </a:lnSpc>
            </a:pPr>
            <a:r>
              <a:rPr lang="en-US" sz="12066" spc="-386">
                <a:solidFill>
                  <a:srgbClr val="FFFFFF"/>
                </a:solidFill>
                <a:latin typeface="Poppins Bold Bold"/>
              </a:rPr>
              <a:t>THE </a:t>
            </a:r>
          </a:p>
          <a:p>
            <a:pPr algn="just">
              <a:lnSpc>
                <a:spcPts val="12670"/>
              </a:lnSpc>
            </a:pPr>
            <a:r>
              <a:rPr lang="en-US" sz="12066" spc="-386">
                <a:solidFill>
                  <a:srgbClr val="FFFFFF"/>
                </a:solidFill>
                <a:latin typeface="Poppins Bold Bold"/>
              </a:rPr>
              <a:t>SITE</a:t>
            </a:r>
          </a:p>
        </p:txBody>
      </p:sp>
      <p:sp>
        <p:nvSpPr>
          <p:cNvPr id="8" name="TextBox 8"/>
          <p:cNvSpPr txBox="1"/>
          <p:nvPr/>
        </p:nvSpPr>
        <p:spPr>
          <a:xfrm>
            <a:off x="7751257" y="479430"/>
            <a:ext cx="10055804" cy="2128228"/>
          </a:xfrm>
          <a:prstGeom prst="rect">
            <a:avLst/>
          </a:prstGeom>
        </p:spPr>
        <p:txBody>
          <a:bodyPr lIns="0" tIns="0" rIns="0" bIns="0" rtlCol="0" anchor="t">
            <a:spAutoFit/>
          </a:bodyPr>
          <a:lstStyle/>
          <a:p>
            <a:pPr>
              <a:lnSpc>
                <a:spcPts val="3446"/>
              </a:lnSpc>
            </a:pPr>
            <a:r>
              <a:rPr lang="en-US" sz="2461" spc="61">
                <a:solidFill>
                  <a:srgbClr val="1F4F74"/>
                </a:solidFill>
                <a:latin typeface="Poppins Light Bold"/>
              </a:rPr>
              <a:t>If you have installed the code, start the XAMPP server and use the sql file in the code to create the database and schema. </a:t>
            </a:r>
          </a:p>
          <a:p>
            <a:pPr>
              <a:lnSpc>
                <a:spcPts val="3446"/>
              </a:lnSpc>
            </a:pPr>
            <a:endParaRPr lang="en-US" sz="2461" spc="61">
              <a:solidFill>
                <a:srgbClr val="1F4F74"/>
              </a:solidFill>
              <a:latin typeface="Poppins Light Bold"/>
            </a:endParaRPr>
          </a:p>
          <a:p>
            <a:pPr>
              <a:lnSpc>
                <a:spcPts val="3446"/>
              </a:lnSpc>
            </a:pPr>
            <a:r>
              <a:rPr lang="en-US" sz="2461" spc="61">
                <a:solidFill>
                  <a:srgbClr val="1F4F74"/>
                </a:solidFill>
                <a:latin typeface="Poppins Light Bold"/>
              </a:rPr>
              <a:t>After that, go to the terminal inside the folder and do the following as in the video:</a:t>
            </a:r>
          </a:p>
        </p:txBody>
      </p:sp>
      <p:sp>
        <p:nvSpPr>
          <p:cNvPr id="9" name="TextBox 9"/>
          <p:cNvSpPr txBox="1"/>
          <p:nvPr/>
        </p:nvSpPr>
        <p:spPr>
          <a:xfrm>
            <a:off x="7761022" y="9132410"/>
            <a:ext cx="10046039" cy="842353"/>
          </a:xfrm>
          <a:prstGeom prst="rect">
            <a:avLst/>
          </a:prstGeom>
        </p:spPr>
        <p:txBody>
          <a:bodyPr lIns="0" tIns="0" rIns="0" bIns="0" rtlCol="0" anchor="t">
            <a:spAutoFit/>
          </a:bodyPr>
          <a:lstStyle/>
          <a:p>
            <a:pPr>
              <a:lnSpc>
                <a:spcPts val="3446"/>
              </a:lnSpc>
            </a:pPr>
            <a:r>
              <a:rPr lang="en-US" sz="2461" spc="61">
                <a:solidFill>
                  <a:srgbClr val="1F4F74"/>
                </a:solidFill>
                <a:latin typeface="Poppins Light Bold"/>
              </a:rPr>
              <a:t>This will first start the server and then start the website on your localhost.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927145" y="1463560"/>
            <a:ext cx="13084230" cy="7359879"/>
          </a:xfrm>
          <a:custGeom>
            <a:avLst/>
            <a:gdLst/>
            <a:ahLst/>
            <a:cxnLst/>
            <a:rect l="l" t="t" r="r" b="b"/>
            <a:pathLst>
              <a:path w="13084230" h="7359879">
                <a:moveTo>
                  <a:pt x="0" y="0"/>
                </a:moveTo>
                <a:lnTo>
                  <a:pt x="13084230" y="0"/>
                </a:lnTo>
                <a:lnTo>
                  <a:pt x="13084230" y="7359880"/>
                </a:lnTo>
                <a:lnTo>
                  <a:pt x="0" y="7359880"/>
                </a:lnTo>
                <a:lnTo>
                  <a:pt x="0" y="0"/>
                </a:lnTo>
                <a:close/>
              </a:path>
            </a:pathLst>
          </a:custGeom>
          <a:blipFill>
            <a:blip r:embed="rId2"/>
            <a:stretch>
              <a:fillRect/>
            </a:stretch>
          </a:blipFill>
        </p:spPr>
      </p:sp>
      <p:grpSp>
        <p:nvGrpSpPr>
          <p:cNvPr id="3" name="Group 3"/>
          <p:cNvGrpSpPr/>
          <p:nvPr/>
        </p:nvGrpSpPr>
        <p:grpSpPr>
          <a:xfrm>
            <a:off x="-9983398" y="-1336297"/>
            <a:ext cx="17278307" cy="11623297"/>
            <a:chOff x="0" y="0"/>
            <a:chExt cx="4550665" cy="3061280"/>
          </a:xfrm>
        </p:grpSpPr>
        <p:sp>
          <p:nvSpPr>
            <p:cNvPr id="4" name="Freeform 4"/>
            <p:cNvSpPr/>
            <p:nvPr/>
          </p:nvSpPr>
          <p:spPr>
            <a:xfrm>
              <a:off x="0" y="0"/>
              <a:ext cx="4550665" cy="3061280"/>
            </a:xfrm>
            <a:custGeom>
              <a:avLst/>
              <a:gdLst/>
              <a:ahLst/>
              <a:cxnLst/>
              <a:rect l="l" t="t" r="r" b="b"/>
              <a:pathLst>
                <a:path w="4550665" h="3061280">
                  <a:moveTo>
                    <a:pt x="0" y="0"/>
                  </a:moveTo>
                  <a:lnTo>
                    <a:pt x="4550665" y="0"/>
                  </a:lnTo>
                  <a:lnTo>
                    <a:pt x="4550665" y="3061280"/>
                  </a:lnTo>
                  <a:lnTo>
                    <a:pt x="0" y="3061280"/>
                  </a:lnTo>
                  <a:close/>
                </a:path>
              </a:pathLst>
            </a:custGeom>
            <a:solidFill>
              <a:srgbClr val="1F4F74">
                <a:alpha val="71765"/>
              </a:srgbClr>
            </a:solidFill>
          </p:spPr>
        </p:sp>
        <p:sp>
          <p:nvSpPr>
            <p:cNvPr id="5" name="TextBox 5"/>
            <p:cNvSpPr txBox="1"/>
            <p:nvPr/>
          </p:nvSpPr>
          <p:spPr>
            <a:xfrm>
              <a:off x="0" y="-38100"/>
              <a:ext cx="4550665" cy="3099380"/>
            </a:xfrm>
            <a:prstGeom prst="rect">
              <a:avLst/>
            </a:prstGeom>
          </p:spPr>
          <p:txBody>
            <a:bodyPr lIns="50800" tIns="50800" rIns="50800" bIns="50800" rtlCol="0" anchor="ctr"/>
            <a:lstStyle/>
            <a:p>
              <a:pPr algn="ctr">
                <a:lnSpc>
                  <a:spcPts val="2659"/>
                </a:lnSpc>
                <a:spcBef>
                  <a:spcPct val="0"/>
                </a:spcBef>
              </a:pPr>
              <a:r>
                <a:rPr lang="en-US" sz="1899" spc="47">
                  <a:solidFill>
                    <a:srgbClr val="000000">
                      <a:alpha val="71765"/>
                    </a:srgbClr>
                  </a:solidFill>
                  <a:latin typeface="Poppins Light"/>
                </a:rPr>
                <a:t>,</a:t>
              </a:r>
            </a:p>
          </p:txBody>
        </p:sp>
      </p:grpSp>
      <p:sp>
        <p:nvSpPr>
          <p:cNvPr id="6" name="TextBox 6"/>
          <p:cNvSpPr txBox="1"/>
          <p:nvPr/>
        </p:nvSpPr>
        <p:spPr>
          <a:xfrm>
            <a:off x="547957" y="1198876"/>
            <a:ext cx="6467395" cy="8059424"/>
          </a:xfrm>
          <a:prstGeom prst="rect">
            <a:avLst/>
          </a:prstGeom>
        </p:spPr>
        <p:txBody>
          <a:bodyPr lIns="0" tIns="0" rIns="0" bIns="0" rtlCol="0" anchor="t">
            <a:spAutoFit/>
          </a:bodyPr>
          <a:lstStyle/>
          <a:p>
            <a:pPr algn="just">
              <a:lnSpc>
                <a:spcPts val="12670"/>
              </a:lnSpc>
            </a:pPr>
            <a:r>
              <a:rPr lang="en-US" sz="12066" spc="-386">
                <a:solidFill>
                  <a:srgbClr val="FFFFFF"/>
                </a:solidFill>
                <a:latin typeface="Poppins Bold Bold"/>
              </a:rPr>
              <a:t>THINGS</a:t>
            </a:r>
          </a:p>
          <a:p>
            <a:pPr algn="just">
              <a:lnSpc>
                <a:spcPts val="12670"/>
              </a:lnSpc>
            </a:pPr>
            <a:r>
              <a:rPr lang="en-US" sz="12066" spc="-386">
                <a:solidFill>
                  <a:srgbClr val="FFFFFF"/>
                </a:solidFill>
                <a:latin typeface="Poppins Bold Bold"/>
              </a:rPr>
              <a:t>LEARNT</a:t>
            </a:r>
          </a:p>
          <a:p>
            <a:pPr algn="just">
              <a:lnSpc>
                <a:spcPts val="12670"/>
              </a:lnSpc>
            </a:pPr>
            <a:r>
              <a:rPr lang="en-US" sz="12066" spc="-386">
                <a:solidFill>
                  <a:srgbClr val="FFFFFF"/>
                </a:solidFill>
                <a:latin typeface="Poppins Bold Bold"/>
              </a:rPr>
              <a:t>AND STACKS USED</a:t>
            </a:r>
          </a:p>
        </p:txBody>
      </p:sp>
      <p:sp>
        <p:nvSpPr>
          <p:cNvPr id="7" name="TextBox 7"/>
          <p:cNvSpPr txBox="1"/>
          <p:nvPr/>
        </p:nvSpPr>
        <p:spPr>
          <a:xfrm>
            <a:off x="8011845" y="1159667"/>
            <a:ext cx="9247455" cy="2508593"/>
          </a:xfrm>
          <a:prstGeom prst="rect">
            <a:avLst/>
          </a:prstGeom>
        </p:spPr>
        <p:txBody>
          <a:bodyPr lIns="0" tIns="0" rIns="0" bIns="0" rtlCol="0" anchor="t">
            <a:spAutoFit/>
          </a:bodyPr>
          <a:lstStyle/>
          <a:p>
            <a:pPr>
              <a:lnSpc>
                <a:spcPts val="4006"/>
              </a:lnSpc>
            </a:pPr>
            <a:r>
              <a:rPr lang="en-US" sz="2861" spc="71">
                <a:solidFill>
                  <a:srgbClr val="1F4F74"/>
                </a:solidFill>
                <a:latin typeface="Poppins Light Bold"/>
              </a:rPr>
              <a:t>With this project, I learnt how to implement the backend for websites and it also gave a refresher on SQL. I also learnt how to use MaterialUI and AntDesign for making quick frontend components.</a:t>
            </a:r>
          </a:p>
        </p:txBody>
      </p:sp>
      <p:sp>
        <p:nvSpPr>
          <p:cNvPr id="8" name="TextBox 8"/>
          <p:cNvSpPr txBox="1"/>
          <p:nvPr/>
        </p:nvSpPr>
        <p:spPr>
          <a:xfrm>
            <a:off x="8011845" y="4154722"/>
            <a:ext cx="9247455" cy="2508593"/>
          </a:xfrm>
          <a:prstGeom prst="rect">
            <a:avLst/>
          </a:prstGeom>
        </p:spPr>
        <p:txBody>
          <a:bodyPr lIns="0" tIns="0" rIns="0" bIns="0" rtlCol="0" anchor="t">
            <a:spAutoFit/>
          </a:bodyPr>
          <a:lstStyle/>
          <a:p>
            <a:pPr>
              <a:lnSpc>
                <a:spcPts val="4006"/>
              </a:lnSpc>
            </a:pPr>
            <a:r>
              <a:rPr lang="en-US" sz="2861" spc="71">
                <a:solidFill>
                  <a:srgbClr val="1F4F74"/>
                </a:solidFill>
                <a:latin typeface="Poppins Light Bold"/>
              </a:rPr>
              <a:t>Key stacks that were used in this project include React, Express, Node and a MySQL database. Also, Axios was used for api fetching, Cors for cross origin resource sharing and some other helpful libraries. </a:t>
            </a:r>
          </a:p>
        </p:txBody>
      </p:sp>
      <p:sp>
        <p:nvSpPr>
          <p:cNvPr id="9" name="TextBox 9"/>
          <p:cNvSpPr txBox="1"/>
          <p:nvPr/>
        </p:nvSpPr>
        <p:spPr>
          <a:xfrm>
            <a:off x="8329542" y="7752671"/>
            <a:ext cx="11880981" cy="1658624"/>
          </a:xfrm>
          <a:prstGeom prst="rect">
            <a:avLst/>
          </a:prstGeom>
        </p:spPr>
        <p:txBody>
          <a:bodyPr lIns="0" tIns="0" rIns="0" bIns="0" rtlCol="0" anchor="t">
            <a:spAutoFit/>
          </a:bodyPr>
          <a:lstStyle/>
          <a:p>
            <a:pPr algn="just">
              <a:lnSpc>
                <a:spcPts val="12670"/>
              </a:lnSpc>
            </a:pPr>
            <a:r>
              <a:rPr lang="en-US" sz="12066" spc="-386">
                <a:solidFill>
                  <a:srgbClr val="1F4F74"/>
                </a:solidFill>
                <a:latin typeface="Poppins Bold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14853" y="-273985"/>
            <a:ext cx="850795" cy="3422248"/>
            <a:chOff x="0" y="0"/>
            <a:chExt cx="1134393" cy="4562997"/>
          </a:xfrm>
        </p:grpSpPr>
        <p:sp>
          <p:nvSpPr>
            <p:cNvPr id="3" name="AutoShape 3"/>
            <p:cNvSpPr/>
            <p:nvPr/>
          </p:nvSpPr>
          <p:spPr>
            <a:xfrm>
              <a:off x="567197" y="0"/>
              <a:ext cx="0" cy="3690484"/>
            </a:xfrm>
            <a:prstGeom prst="line">
              <a:avLst/>
            </a:prstGeom>
            <a:ln w="50800" cap="flat">
              <a:solidFill>
                <a:srgbClr val="447B9C"/>
              </a:solidFill>
              <a:prstDash val="solid"/>
              <a:headEnd type="none" w="sm" len="sm"/>
              <a:tailEnd type="none" w="sm" len="sm"/>
            </a:ln>
          </p:spPr>
        </p:sp>
        <p:sp>
          <p:nvSpPr>
            <p:cNvPr id="4" name="Freeform 4"/>
            <p:cNvSpPr/>
            <p:nvPr/>
          </p:nvSpPr>
          <p:spPr>
            <a:xfrm>
              <a:off x="0" y="3428604"/>
              <a:ext cx="1134393" cy="1134393"/>
            </a:xfrm>
            <a:custGeom>
              <a:avLst/>
              <a:gdLst/>
              <a:ahLst/>
              <a:cxnLst/>
              <a:rect l="l" t="t" r="r" b="b"/>
              <a:pathLst>
                <a:path w="1134393" h="1134393">
                  <a:moveTo>
                    <a:pt x="0" y="0"/>
                  </a:moveTo>
                  <a:lnTo>
                    <a:pt x="1134393" y="0"/>
                  </a:lnTo>
                  <a:lnTo>
                    <a:pt x="1134393" y="1134393"/>
                  </a:lnTo>
                  <a:lnTo>
                    <a:pt x="0" y="1134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TextBox 5"/>
          <p:cNvSpPr txBox="1"/>
          <p:nvPr/>
        </p:nvSpPr>
        <p:spPr>
          <a:xfrm>
            <a:off x="-1484771" y="364789"/>
            <a:ext cx="14361593" cy="1194472"/>
          </a:xfrm>
          <a:prstGeom prst="rect">
            <a:avLst/>
          </a:prstGeom>
        </p:spPr>
        <p:txBody>
          <a:bodyPr lIns="0" tIns="0" rIns="0" bIns="0" rtlCol="0" anchor="t">
            <a:spAutoFit/>
          </a:bodyPr>
          <a:lstStyle/>
          <a:p>
            <a:pPr algn="ctr">
              <a:lnSpc>
                <a:spcPts val="9762"/>
              </a:lnSpc>
            </a:pPr>
            <a:r>
              <a:rPr lang="en-US" sz="6973">
                <a:solidFill>
                  <a:srgbClr val="447B9C"/>
                </a:solidFill>
                <a:latin typeface="Poppins Bold Bold"/>
              </a:rPr>
              <a:t>PROBLEM STATEMENT:</a:t>
            </a:r>
          </a:p>
        </p:txBody>
      </p:sp>
      <p:sp>
        <p:nvSpPr>
          <p:cNvPr id="6" name="Freeform 6"/>
          <p:cNvSpPr/>
          <p:nvPr/>
        </p:nvSpPr>
        <p:spPr>
          <a:xfrm>
            <a:off x="0" y="3849830"/>
            <a:ext cx="18288000" cy="6437170"/>
          </a:xfrm>
          <a:custGeom>
            <a:avLst/>
            <a:gdLst/>
            <a:ahLst/>
            <a:cxnLst/>
            <a:rect l="l" t="t" r="r" b="b"/>
            <a:pathLst>
              <a:path w="18288000" h="6437170">
                <a:moveTo>
                  <a:pt x="0" y="0"/>
                </a:moveTo>
                <a:lnTo>
                  <a:pt x="18288000" y="0"/>
                </a:lnTo>
                <a:lnTo>
                  <a:pt x="18288000" y="6437170"/>
                </a:lnTo>
                <a:lnTo>
                  <a:pt x="0" y="6437170"/>
                </a:lnTo>
                <a:lnTo>
                  <a:pt x="0" y="0"/>
                </a:lnTo>
                <a:close/>
              </a:path>
            </a:pathLst>
          </a:custGeom>
          <a:blipFill>
            <a:blip r:embed="rId4"/>
            <a:stretch>
              <a:fillRect t="-65806" b="-23830"/>
            </a:stretch>
          </a:blipFill>
        </p:spPr>
      </p:sp>
      <p:grpSp>
        <p:nvGrpSpPr>
          <p:cNvPr id="7" name="Group 7"/>
          <p:cNvGrpSpPr/>
          <p:nvPr/>
        </p:nvGrpSpPr>
        <p:grpSpPr>
          <a:xfrm>
            <a:off x="0" y="3849830"/>
            <a:ext cx="18288000" cy="6746223"/>
            <a:chOff x="0" y="0"/>
            <a:chExt cx="4816593" cy="1776783"/>
          </a:xfrm>
        </p:grpSpPr>
        <p:sp>
          <p:nvSpPr>
            <p:cNvPr id="8" name="Freeform 8"/>
            <p:cNvSpPr/>
            <p:nvPr/>
          </p:nvSpPr>
          <p:spPr>
            <a:xfrm>
              <a:off x="0" y="0"/>
              <a:ext cx="4816592" cy="1776783"/>
            </a:xfrm>
            <a:custGeom>
              <a:avLst/>
              <a:gdLst/>
              <a:ahLst/>
              <a:cxnLst/>
              <a:rect l="l" t="t" r="r" b="b"/>
              <a:pathLst>
                <a:path w="4816592" h="1776783">
                  <a:moveTo>
                    <a:pt x="0" y="0"/>
                  </a:moveTo>
                  <a:lnTo>
                    <a:pt x="4816592" y="0"/>
                  </a:lnTo>
                  <a:lnTo>
                    <a:pt x="4816592" y="1776783"/>
                  </a:lnTo>
                  <a:lnTo>
                    <a:pt x="0" y="1776783"/>
                  </a:lnTo>
                  <a:close/>
                </a:path>
              </a:pathLst>
            </a:custGeom>
            <a:solidFill>
              <a:srgbClr val="1C4666">
                <a:alpha val="71765"/>
              </a:srgbClr>
            </a:solidFill>
          </p:spPr>
        </p:sp>
        <p:sp>
          <p:nvSpPr>
            <p:cNvPr id="9" name="TextBox 9"/>
            <p:cNvSpPr txBox="1"/>
            <p:nvPr/>
          </p:nvSpPr>
          <p:spPr>
            <a:xfrm>
              <a:off x="0" y="-38100"/>
              <a:ext cx="4816593" cy="181488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469569" y="1953804"/>
            <a:ext cx="16033520" cy="1444333"/>
          </a:xfrm>
          <a:prstGeom prst="rect">
            <a:avLst/>
          </a:prstGeom>
        </p:spPr>
        <p:txBody>
          <a:bodyPr lIns="0" tIns="0" rIns="0" bIns="0" rtlCol="0" anchor="t">
            <a:spAutoFit/>
          </a:bodyPr>
          <a:lstStyle/>
          <a:p>
            <a:pPr>
              <a:lnSpc>
                <a:spcPts val="3866"/>
              </a:lnSpc>
            </a:pPr>
            <a:r>
              <a:rPr lang="en-US" sz="2761" spc="69">
                <a:solidFill>
                  <a:srgbClr val="447B9C"/>
                </a:solidFill>
                <a:latin typeface="Poppins Light Bold"/>
              </a:rPr>
              <a:t>Create a Leave Management system project, where students can apply for leaves which can be approved/rejected by course instructors.</a:t>
            </a:r>
          </a:p>
          <a:p>
            <a:pPr>
              <a:lnSpc>
                <a:spcPts val="3866"/>
              </a:lnSpc>
            </a:pPr>
            <a:r>
              <a:rPr lang="en-US" sz="2761" spc="69">
                <a:solidFill>
                  <a:srgbClr val="447B9C"/>
                </a:solidFill>
                <a:latin typeface="Poppins Light Bold"/>
              </a:rPr>
              <a:t>The project should include a functional backend and frontend for easy user interaction.</a:t>
            </a:r>
          </a:p>
        </p:txBody>
      </p:sp>
      <p:sp>
        <p:nvSpPr>
          <p:cNvPr id="11" name="TextBox 11"/>
          <p:cNvSpPr txBox="1"/>
          <p:nvPr/>
        </p:nvSpPr>
        <p:spPr>
          <a:xfrm>
            <a:off x="781332" y="4457257"/>
            <a:ext cx="16033520" cy="4801043"/>
          </a:xfrm>
          <a:prstGeom prst="rect">
            <a:avLst/>
          </a:prstGeom>
        </p:spPr>
        <p:txBody>
          <a:bodyPr lIns="0" tIns="0" rIns="0" bIns="0" rtlCol="0" anchor="t">
            <a:spAutoFit/>
          </a:bodyPr>
          <a:lstStyle/>
          <a:p>
            <a:pPr>
              <a:lnSpc>
                <a:spcPts val="4146"/>
              </a:lnSpc>
            </a:pPr>
            <a:r>
              <a:rPr lang="en-US" sz="2961" spc="74">
                <a:solidFill>
                  <a:srgbClr val="FFFFFF"/>
                </a:solidFill>
                <a:latin typeface="Poppins Light Bold"/>
              </a:rPr>
              <a:t>Some necessary features:</a:t>
            </a:r>
          </a:p>
          <a:p>
            <a:pPr marL="639384" lvl="1" indent="-319692">
              <a:lnSpc>
                <a:spcPts val="5804"/>
              </a:lnSpc>
              <a:buFont typeface="Arial"/>
              <a:buChar char="•"/>
            </a:pPr>
            <a:r>
              <a:rPr lang="en-US" sz="2961" spc="74">
                <a:solidFill>
                  <a:srgbClr val="FFFFFF"/>
                </a:solidFill>
                <a:latin typeface="Poppins Light Bold"/>
              </a:rPr>
              <a:t>Students should be able to select dates and apply for leaves with reasons.</a:t>
            </a:r>
          </a:p>
          <a:p>
            <a:pPr marL="639384" lvl="1" indent="-319692">
              <a:lnSpc>
                <a:spcPts val="5804"/>
              </a:lnSpc>
              <a:buFont typeface="Arial"/>
              <a:buChar char="•"/>
            </a:pPr>
            <a:r>
              <a:rPr lang="en-US" sz="2961" spc="74">
                <a:solidFill>
                  <a:srgbClr val="FFFFFF"/>
                </a:solidFill>
                <a:latin typeface="Poppins Light Bold"/>
              </a:rPr>
              <a:t>Students should be able to view their leaves and their status.</a:t>
            </a:r>
          </a:p>
          <a:p>
            <a:pPr marL="639384" lvl="1" indent="-319692">
              <a:lnSpc>
                <a:spcPts val="5804"/>
              </a:lnSpc>
              <a:buFont typeface="Arial"/>
              <a:buChar char="•"/>
            </a:pPr>
            <a:r>
              <a:rPr lang="en-US" sz="2961" spc="74">
                <a:solidFill>
                  <a:srgbClr val="FFFFFF"/>
                </a:solidFill>
                <a:latin typeface="Poppins Light Bold"/>
              </a:rPr>
              <a:t>Instructors should be able to accept or reject a leave by looking at it’s details.</a:t>
            </a:r>
          </a:p>
          <a:p>
            <a:pPr marL="639384" lvl="1" indent="-319692">
              <a:lnSpc>
                <a:spcPts val="5804"/>
              </a:lnSpc>
              <a:buFont typeface="Arial"/>
              <a:buChar char="•"/>
            </a:pPr>
            <a:r>
              <a:rPr lang="en-US" sz="2961" spc="74">
                <a:solidFill>
                  <a:srgbClr val="FFFFFF"/>
                </a:solidFill>
                <a:latin typeface="Poppins Light Bold"/>
              </a:rPr>
              <a:t>Both students and instructors must be able to view their own profile.</a:t>
            </a:r>
          </a:p>
          <a:p>
            <a:pPr marL="639384" lvl="1" indent="-319692">
              <a:lnSpc>
                <a:spcPts val="5804"/>
              </a:lnSpc>
              <a:buFont typeface="Arial"/>
              <a:buChar char="•"/>
            </a:pPr>
            <a:r>
              <a:rPr lang="en-US" sz="2961" spc="74">
                <a:solidFill>
                  <a:srgbClr val="FFFFFF"/>
                </a:solidFill>
                <a:latin typeface="Poppins Light Bold"/>
              </a:rPr>
              <a:t>Login, signup and authentication must be implemented for both students and instructors.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1271805" y="-514422"/>
            <a:ext cx="20831610" cy="11315844"/>
            <a:chOff x="0" y="0"/>
            <a:chExt cx="5486514" cy="2980305"/>
          </a:xfrm>
        </p:grpSpPr>
        <p:sp>
          <p:nvSpPr>
            <p:cNvPr id="4" name="Freeform 4"/>
            <p:cNvSpPr/>
            <p:nvPr/>
          </p:nvSpPr>
          <p:spPr>
            <a:xfrm>
              <a:off x="0" y="0"/>
              <a:ext cx="5486514" cy="2980305"/>
            </a:xfrm>
            <a:custGeom>
              <a:avLst/>
              <a:gdLst/>
              <a:ahLst/>
              <a:cxnLst/>
              <a:rect l="l" t="t" r="r" b="b"/>
              <a:pathLst>
                <a:path w="5486514" h="2980305">
                  <a:moveTo>
                    <a:pt x="0" y="0"/>
                  </a:moveTo>
                  <a:lnTo>
                    <a:pt x="5486514" y="0"/>
                  </a:lnTo>
                  <a:lnTo>
                    <a:pt x="5486514" y="2980305"/>
                  </a:lnTo>
                  <a:lnTo>
                    <a:pt x="0" y="2980305"/>
                  </a:lnTo>
                  <a:close/>
                </a:path>
              </a:pathLst>
            </a:custGeom>
            <a:solidFill>
              <a:srgbClr val="1F4F74">
                <a:alpha val="71765"/>
              </a:srgbClr>
            </a:solidFill>
          </p:spPr>
        </p:sp>
        <p:sp>
          <p:nvSpPr>
            <p:cNvPr id="5" name="TextBox 5"/>
            <p:cNvSpPr txBox="1"/>
            <p:nvPr/>
          </p:nvSpPr>
          <p:spPr>
            <a:xfrm>
              <a:off x="0" y="-38100"/>
              <a:ext cx="5486514" cy="301840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929522" y="0"/>
            <a:ext cx="16358478" cy="11250998"/>
          </a:xfrm>
          <a:custGeom>
            <a:avLst/>
            <a:gdLst/>
            <a:ahLst/>
            <a:cxnLst/>
            <a:rect l="l" t="t" r="r" b="b"/>
            <a:pathLst>
              <a:path w="16358478" h="11250998">
                <a:moveTo>
                  <a:pt x="0" y="0"/>
                </a:moveTo>
                <a:lnTo>
                  <a:pt x="16358478" y="0"/>
                </a:lnTo>
                <a:lnTo>
                  <a:pt x="16358478" y="11250998"/>
                </a:lnTo>
                <a:lnTo>
                  <a:pt x="0" y="11250998"/>
                </a:lnTo>
                <a:lnTo>
                  <a:pt x="0" y="0"/>
                </a:lnTo>
                <a:close/>
              </a:path>
            </a:pathLst>
          </a:custGeom>
          <a:blipFill>
            <a:blip r:embed="rId3"/>
            <a:stretch>
              <a:fillRect/>
            </a:stretch>
          </a:blipFill>
        </p:spPr>
      </p:sp>
      <p:sp>
        <p:nvSpPr>
          <p:cNvPr id="7" name="AutoShape 7"/>
          <p:cNvSpPr/>
          <p:nvPr/>
        </p:nvSpPr>
        <p:spPr>
          <a:xfrm flipH="1">
            <a:off x="971550" y="0"/>
            <a:ext cx="0" cy="9730921"/>
          </a:xfrm>
          <a:prstGeom prst="line">
            <a:avLst/>
          </a:prstGeom>
          <a:ln w="38100" cap="flat">
            <a:solidFill>
              <a:srgbClr val="FFFFFF"/>
            </a:solidFill>
            <a:prstDash val="solid"/>
            <a:headEnd type="none" w="sm" len="sm"/>
            <a:tailEnd type="none" w="sm" len="sm"/>
          </a:ln>
        </p:spPr>
      </p:sp>
      <p:sp>
        <p:nvSpPr>
          <p:cNvPr id="8" name="Freeform 8"/>
          <p:cNvSpPr/>
          <p:nvPr/>
        </p:nvSpPr>
        <p:spPr>
          <a:xfrm rot="5400000">
            <a:off x="546153" y="8880126"/>
            <a:ext cx="850795" cy="850795"/>
          </a:xfrm>
          <a:custGeom>
            <a:avLst/>
            <a:gdLst/>
            <a:ahLst/>
            <a:cxnLst/>
            <a:rect l="l" t="t" r="r" b="b"/>
            <a:pathLst>
              <a:path w="850795" h="850795">
                <a:moveTo>
                  <a:pt x="0" y="0"/>
                </a:moveTo>
                <a:lnTo>
                  <a:pt x="850794" y="0"/>
                </a:lnTo>
                <a:lnTo>
                  <a:pt x="850794" y="850795"/>
                </a:lnTo>
                <a:lnTo>
                  <a:pt x="0" y="8507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2824946" y="0"/>
            <a:ext cx="16734858" cy="10411637"/>
            <a:chOff x="0" y="0"/>
            <a:chExt cx="4407535" cy="2742159"/>
          </a:xfrm>
        </p:grpSpPr>
        <p:sp>
          <p:nvSpPr>
            <p:cNvPr id="10" name="Freeform 10"/>
            <p:cNvSpPr/>
            <p:nvPr/>
          </p:nvSpPr>
          <p:spPr>
            <a:xfrm>
              <a:off x="0" y="0"/>
              <a:ext cx="4407535" cy="2742160"/>
            </a:xfrm>
            <a:custGeom>
              <a:avLst/>
              <a:gdLst/>
              <a:ahLst/>
              <a:cxnLst/>
              <a:rect l="l" t="t" r="r" b="b"/>
              <a:pathLst>
                <a:path w="4407535" h="2742160">
                  <a:moveTo>
                    <a:pt x="0" y="0"/>
                  </a:moveTo>
                  <a:lnTo>
                    <a:pt x="4407535" y="0"/>
                  </a:lnTo>
                  <a:lnTo>
                    <a:pt x="4407535" y="2742160"/>
                  </a:lnTo>
                  <a:lnTo>
                    <a:pt x="0" y="2742160"/>
                  </a:lnTo>
                  <a:close/>
                </a:path>
              </a:pathLst>
            </a:custGeom>
            <a:solidFill>
              <a:srgbClr val="1F4F74">
                <a:alpha val="71765"/>
              </a:srgbClr>
            </a:solidFill>
          </p:spPr>
        </p:sp>
        <p:sp>
          <p:nvSpPr>
            <p:cNvPr id="11" name="TextBox 11"/>
            <p:cNvSpPr txBox="1"/>
            <p:nvPr/>
          </p:nvSpPr>
          <p:spPr>
            <a:xfrm>
              <a:off x="0" y="-38100"/>
              <a:ext cx="4407535" cy="2780259"/>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2824946" y="197577"/>
            <a:ext cx="12122064" cy="2322271"/>
          </a:xfrm>
          <a:prstGeom prst="rect">
            <a:avLst/>
          </a:prstGeom>
        </p:spPr>
        <p:txBody>
          <a:bodyPr lIns="0" tIns="0" rIns="0" bIns="0" rtlCol="0" anchor="t">
            <a:spAutoFit/>
          </a:bodyPr>
          <a:lstStyle/>
          <a:p>
            <a:pPr algn="ctr">
              <a:lnSpc>
                <a:spcPts val="19000"/>
              </a:lnSpc>
            </a:pPr>
            <a:r>
              <a:rPr lang="en-US" sz="13572">
                <a:solidFill>
                  <a:srgbClr val="FFFFFF"/>
                </a:solidFill>
                <a:latin typeface="Poppins Bold Bold"/>
              </a:rPr>
              <a:t>FEATURES:</a:t>
            </a:r>
          </a:p>
        </p:txBody>
      </p:sp>
      <p:sp>
        <p:nvSpPr>
          <p:cNvPr id="13" name="AutoShape 13"/>
          <p:cNvSpPr/>
          <p:nvPr/>
        </p:nvSpPr>
        <p:spPr>
          <a:xfrm>
            <a:off x="2464322" y="4242678"/>
            <a:ext cx="9293942" cy="1485"/>
          </a:xfrm>
          <a:prstGeom prst="line">
            <a:avLst/>
          </a:prstGeom>
          <a:ln w="76200" cap="flat">
            <a:solidFill>
              <a:srgbClr val="FFFFFF"/>
            </a:solidFill>
            <a:prstDash val="solid"/>
            <a:headEnd type="none" w="sm" len="sm"/>
            <a:tailEnd type="none" w="sm" len="sm"/>
          </a:ln>
        </p:spPr>
      </p:sp>
      <p:sp>
        <p:nvSpPr>
          <p:cNvPr id="14" name="AutoShape 14"/>
          <p:cNvSpPr/>
          <p:nvPr/>
        </p:nvSpPr>
        <p:spPr>
          <a:xfrm>
            <a:off x="2209817" y="7915064"/>
            <a:ext cx="2773835" cy="0"/>
          </a:xfrm>
          <a:prstGeom prst="line">
            <a:avLst/>
          </a:prstGeom>
          <a:ln w="76200" cap="flat">
            <a:solidFill>
              <a:srgbClr val="FFFFFF"/>
            </a:solidFill>
            <a:prstDash val="solid"/>
            <a:headEnd type="none" w="sm" len="sm"/>
            <a:tailEnd type="none" w="sm" len="sm"/>
          </a:ln>
        </p:spPr>
      </p:sp>
      <p:grpSp>
        <p:nvGrpSpPr>
          <p:cNvPr id="15" name="Group 15"/>
          <p:cNvGrpSpPr/>
          <p:nvPr/>
        </p:nvGrpSpPr>
        <p:grpSpPr>
          <a:xfrm>
            <a:off x="11758264" y="2861342"/>
            <a:ext cx="5811664" cy="2762672"/>
            <a:chOff x="0" y="0"/>
            <a:chExt cx="662382" cy="314874"/>
          </a:xfrm>
        </p:grpSpPr>
        <p:sp>
          <p:nvSpPr>
            <p:cNvPr id="16" name="Freeform 16"/>
            <p:cNvSpPr/>
            <p:nvPr/>
          </p:nvSpPr>
          <p:spPr>
            <a:xfrm>
              <a:off x="0" y="0"/>
              <a:ext cx="662382" cy="314874"/>
            </a:xfrm>
            <a:custGeom>
              <a:avLst/>
              <a:gdLst/>
              <a:ahLst/>
              <a:cxnLst/>
              <a:rect l="l" t="t" r="r" b="b"/>
              <a:pathLst>
                <a:path w="662382" h="314874">
                  <a:moveTo>
                    <a:pt x="155860" y="0"/>
                  </a:moveTo>
                  <a:lnTo>
                    <a:pt x="506522" y="0"/>
                  </a:lnTo>
                  <a:cubicBezTo>
                    <a:pt x="547859" y="0"/>
                    <a:pt x="587502" y="16421"/>
                    <a:pt x="616732" y="45650"/>
                  </a:cubicBezTo>
                  <a:cubicBezTo>
                    <a:pt x="645961" y="74880"/>
                    <a:pt x="662382" y="114523"/>
                    <a:pt x="662382" y="155860"/>
                  </a:cubicBezTo>
                  <a:lnTo>
                    <a:pt x="662382" y="159015"/>
                  </a:lnTo>
                  <a:cubicBezTo>
                    <a:pt x="662382" y="245094"/>
                    <a:pt x="592601" y="314874"/>
                    <a:pt x="506522" y="314874"/>
                  </a:cubicBezTo>
                  <a:lnTo>
                    <a:pt x="155860" y="314874"/>
                  </a:lnTo>
                  <a:cubicBezTo>
                    <a:pt x="69781" y="314874"/>
                    <a:pt x="0" y="245094"/>
                    <a:pt x="0" y="159015"/>
                  </a:cubicBezTo>
                  <a:lnTo>
                    <a:pt x="0" y="155860"/>
                  </a:lnTo>
                  <a:cubicBezTo>
                    <a:pt x="0" y="69781"/>
                    <a:pt x="69781" y="0"/>
                    <a:pt x="155860" y="0"/>
                  </a:cubicBezTo>
                  <a:close/>
                </a:path>
              </a:pathLst>
            </a:custGeom>
            <a:solidFill>
              <a:srgbClr val="1F4F74">
                <a:alpha val="71765"/>
              </a:srgbClr>
            </a:solidFill>
            <a:ln w="47625" cap="rnd">
              <a:solidFill>
                <a:srgbClr val="FFFFFF">
                  <a:alpha val="71765"/>
                </a:srgbClr>
              </a:solidFill>
              <a:prstDash val="solid"/>
              <a:round/>
            </a:ln>
          </p:spPr>
        </p:sp>
        <p:sp>
          <p:nvSpPr>
            <p:cNvPr id="17" name="TextBox 17"/>
            <p:cNvSpPr txBox="1"/>
            <p:nvPr/>
          </p:nvSpPr>
          <p:spPr>
            <a:xfrm>
              <a:off x="0" y="-38100"/>
              <a:ext cx="662382" cy="352974"/>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454185" y="3738056"/>
            <a:ext cx="6948944" cy="904468"/>
          </a:xfrm>
          <a:prstGeom prst="rect">
            <a:avLst/>
          </a:prstGeom>
        </p:spPr>
        <p:txBody>
          <a:bodyPr lIns="0" tIns="0" rIns="0" bIns="0" rtlCol="0" anchor="t">
            <a:spAutoFit/>
          </a:bodyPr>
          <a:lstStyle/>
          <a:p>
            <a:pPr marL="0" lvl="0" indent="0" algn="l">
              <a:lnSpc>
                <a:spcPts val="7372"/>
              </a:lnSpc>
              <a:spcBef>
                <a:spcPct val="0"/>
              </a:spcBef>
            </a:pPr>
            <a:r>
              <a:rPr lang="en-US" sz="5266" spc="-131">
                <a:solidFill>
                  <a:srgbClr val="FFFFFF"/>
                </a:solidFill>
                <a:latin typeface="Poppins Bold"/>
              </a:rPr>
              <a:t>Student side</a:t>
            </a:r>
          </a:p>
        </p:txBody>
      </p:sp>
      <p:grpSp>
        <p:nvGrpSpPr>
          <p:cNvPr id="19" name="Group 19"/>
          <p:cNvGrpSpPr/>
          <p:nvPr/>
        </p:nvGrpSpPr>
        <p:grpSpPr>
          <a:xfrm>
            <a:off x="4983653" y="6495628"/>
            <a:ext cx="5811664" cy="2762672"/>
            <a:chOff x="0" y="0"/>
            <a:chExt cx="662382" cy="314874"/>
          </a:xfrm>
        </p:grpSpPr>
        <p:sp>
          <p:nvSpPr>
            <p:cNvPr id="20" name="Freeform 20"/>
            <p:cNvSpPr/>
            <p:nvPr/>
          </p:nvSpPr>
          <p:spPr>
            <a:xfrm>
              <a:off x="0" y="0"/>
              <a:ext cx="662382" cy="314874"/>
            </a:xfrm>
            <a:custGeom>
              <a:avLst/>
              <a:gdLst/>
              <a:ahLst/>
              <a:cxnLst/>
              <a:rect l="l" t="t" r="r" b="b"/>
              <a:pathLst>
                <a:path w="662382" h="314874">
                  <a:moveTo>
                    <a:pt x="155860" y="0"/>
                  </a:moveTo>
                  <a:lnTo>
                    <a:pt x="506522" y="0"/>
                  </a:lnTo>
                  <a:cubicBezTo>
                    <a:pt x="547859" y="0"/>
                    <a:pt x="587502" y="16421"/>
                    <a:pt x="616732" y="45650"/>
                  </a:cubicBezTo>
                  <a:cubicBezTo>
                    <a:pt x="645961" y="74880"/>
                    <a:pt x="662382" y="114523"/>
                    <a:pt x="662382" y="155860"/>
                  </a:cubicBezTo>
                  <a:lnTo>
                    <a:pt x="662382" y="159015"/>
                  </a:lnTo>
                  <a:cubicBezTo>
                    <a:pt x="662382" y="245094"/>
                    <a:pt x="592601" y="314874"/>
                    <a:pt x="506522" y="314874"/>
                  </a:cubicBezTo>
                  <a:lnTo>
                    <a:pt x="155860" y="314874"/>
                  </a:lnTo>
                  <a:cubicBezTo>
                    <a:pt x="69781" y="314874"/>
                    <a:pt x="0" y="245094"/>
                    <a:pt x="0" y="159015"/>
                  </a:cubicBezTo>
                  <a:lnTo>
                    <a:pt x="0" y="155860"/>
                  </a:lnTo>
                  <a:cubicBezTo>
                    <a:pt x="0" y="69781"/>
                    <a:pt x="69781" y="0"/>
                    <a:pt x="155860" y="0"/>
                  </a:cubicBezTo>
                  <a:close/>
                </a:path>
              </a:pathLst>
            </a:custGeom>
            <a:solidFill>
              <a:srgbClr val="1F4F74">
                <a:alpha val="71765"/>
              </a:srgbClr>
            </a:solidFill>
            <a:ln w="47625" cap="rnd">
              <a:solidFill>
                <a:srgbClr val="FFFFFF">
                  <a:alpha val="71765"/>
                </a:srgbClr>
              </a:solidFill>
              <a:prstDash val="solid"/>
              <a:round/>
            </a:ln>
          </p:spPr>
        </p:sp>
        <p:sp>
          <p:nvSpPr>
            <p:cNvPr id="21" name="TextBox 21"/>
            <p:cNvSpPr txBox="1"/>
            <p:nvPr/>
          </p:nvSpPr>
          <p:spPr>
            <a:xfrm>
              <a:off x="0" y="-38100"/>
              <a:ext cx="662382" cy="352974"/>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5404374" y="7372342"/>
            <a:ext cx="5116237" cy="904468"/>
          </a:xfrm>
          <a:prstGeom prst="rect">
            <a:avLst/>
          </a:prstGeom>
        </p:spPr>
        <p:txBody>
          <a:bodyPr lIns="0" tIns="0" rIns="0" bIns="0" rtlCol="0" anchor="t">
            <a:spAutoFit/>
          </a:bodyPr>
          <a:lstStyle/>
          <a:p>
            <a:pPr marL="0" lvl="0" indent="0" algn="l">
              <a:lnSpc>
                <a:spcPts val="7372"/>
              </a:lnSpc>
              <a:spcBef>
                <a:spcPct val="0"/>
              </a:spcBef>
            </a:pPr>
            <a:r>
              <a:rPr lang="en-US" sz="5266" spc="-131">
                <a:solidFill>
                  <a:srgbClr val="FFFFFF"/>
                </a:solidFill>
                <a:latin typeface="Poppins Bold"/>
              </a:rPr>
              <a:t>Instructor side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25617" y="-62318"/>
            <a:ext cx="16344882" cy="10411637"/>
            <a:chOff x="0" y="0"/>
            <a:chExt cx="4304825" cy="2742159"/>
          </a:xfrm>
        </p:grpSpPr>
        <p:sp>
          <p:nvSpPr>
            <p:cNvPr id="3" name="Freeform 3"/>
            <p:cNvSpPr/>
            <p:nvPr/>
          </p:nvSpPr>
          <p:spPr>
            <a:xfrm>
              <a:off x="0" y="0"/>
              <a:ext cx="4304825" cy="2742160"/>
            </a:xfrm>
            <a:custGeom>
              <a:avLst/>
              <a:gdLst/>
              <a:ahLst/>
              <a:cxnLst/>
              <a:rect l="l" t="t" r="r" b="b"/>
              <a:pathLst>
                <a:path w="4304825" h="2742160">
                  <a:moveTo>
                    <a:pt x="0" y="0"/>
                  </a:moveTo>
                  <a:lnTo>
                    <a:pt x="4304825" y="0"/>
                  </a:lnTo>
                  <a:lnTo>
                    <a:pt x="4304825" y="2742160"/>
                  </a:lnTo>
                  <a:lnTo>
                    <a:pt x="0" y="2742160"/>
                  </a:lnTo>
                  <a:close/>
                </a:path>
              </a:pathLst>
            </a:custGeom>
            <a:solidFill>
              <a:srgbClr val="447B9C">
                <a:alpha val="71765"/>
              </a:srgbClr>
            </a:solidFill>
          </p:spPr>
        </p:sp>
        <p:sp>
          <p:nvSpPr>
            <p:cNvPr id="4" name="TextBox 4"/>
            <p:cNvSpPr txBox="1"/>
            <p:nvPr/>
          </p:nvSpPr>
          <p:spPr>
            <a:xfrm>
              <a:off x="0" y="-38100"/>
              <a:ext cx="4304825" cy="278025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070433" y="1671302"/>
            <a:ext cx="11419082" cy="7160323"/>
          </a:xfrm>
          <a:custGeom>
            <a:avLst/>
            <a:gdLst/>
            <a:ahLst/>
            <a:cxnLst/>
            <a:rect l="l" t="t" r="r" b="b"/>
            <a:pathLst>
              <a:path w="11419082" h="7160323">
                <a:moveTo>
                  <a:pt x="0" y="0"/>
                </a:moveTo>
                <a:lnTo>
                  <a:pt x="11419081" y="0"/>
                </a:lnTo>
                <a:lnTo>
                  <a:pt x="11419081" y="7160323"/>
                </a:lnTo>
                <a:lnTo>
                  <a:pt x="0" y="7160323"/>
                </a:lnTo>
                <a:lnTo>
                  <a:pt x="0" y="0"/>
                </a:lnTo>
                <a:close/>
              </a:path>
            </a:pathLst>
          </a:custGeom>
          <a:blipFill>
            <a:blip r:embed="rId2"/>
            <a:stretch>
              <a:fillRect t="-3593"/>
            </a:stretch>
          </a:blipFill>
          <a:ln w="152400" cap="sq">
            <a:solidFill>
              <a:srgbClr val="1C4666"/>
            </a:solidFill>
            <a:prstDash val="solid"/>
            <a:miter/>
          </a:ln>
        </p:spPr>
      </p:sp>
      <p:sp>
        <p:nvSpPr>
          <p:cNvPr id="6" name="TextBox 6"/>
          <p:cNvSpPr txBox="1"/>
          <p:nvPr/>
        </p:nvSpPr>
        <p:spPr>
          <a:xfrm>
            <a:off x="486403" y="3641935"/>
            <a:ext cx="4064289" cy="5464544"/>
          </a:xfrm>
          <a:prstGeom prst="rect">
            <a:avLst/>
          </a:prstGeom>
        </p:spPr>
        <p:txBody>
          <a:bodyPr lIns="0" tIns="0" rIns="0" bIns="0" rtlCol="0" anchor="t">
            <a:spAutoFit/>
          </a:bodyPr>
          <a:lstStyle/>
          <a:p>
            <a:pPr algn="r">
              <a:lnSpc>
                <a:spcPts val="4369"/>
              </a:lnSpc>
            </a:pPr>
            <a:r>
              <a:rPr lang="en-US" sz="3121" spc="78">
                <a:solidFill>
                  <a:srgbClr val="447B9C"/>
                </a:solidFill>
                <a:latin typeface="Poppins Light Bold"/>
              </a:rPr>
              <a:t>This is a basic </a:t>
            </a:r>
          </a:p>
          <a:p>
            <a:pPr algn="r">
              <a:lnSpc>
                <a:spcPts val="4369"/>
              </a:lnSpc>
            </a:pPr>
            <a:r>
              <a:rPr lang="en-US" sz="3121" spc="78">
                <a:solidFill>
                  <a:srgbClr val="447B9C"/>
                </a:solidFill>
                <a:latin typeface="Poppins Light Bold"/>
              </a:rPr>
              <a:t>sign in page for the users.</a:t>
            </a:r>
          </a:p>
          <a:p>
            <a:pPr algn="r">
              <a:lnSpc>
                <a:spcPts val="4369"/>
              </a:lnSpc>
            </a:pPr>
            <a:r>
              <a:rPr lang="en-US" sz="3121" spc="78">
                <a:solidFill>
                  <a:srgbClr val="447B9C"/>
                </a:solidFill>
                <a:latin typeface="Poppins Light Bold"/>
              </a:rPr>
              <a:t> </a:t>
            </a:r>
          </a:p>
          <a:p>
            <a:pPr algn="r">
              <a:lnSpc>
                <a:spcPts val="4369"/>
              </a:lnSpc>
            </a:pPr>
            <a:r>
              <a:rPr lang="en-US" sz="3121" spc="78">
                <a:solidFill>
                  <a:srgbClr val="447B9C"/>
                </a:solidFill>
                <a:latin typeface="Poppins Light Bold"/>
              </a:rPr>
              <a:t>You can enter your credentials and select role.</a:t>
            </a:r>
          </a:p>
          <a:p>
            <a:pPr algn="r">
              <a:lnSpc>
                <a:spcPts val="4369"/>
              </a:lnSpc>
            </a:pPr>
            <a:endParaRPr lang="en-US" sz="3121" spc="78">
              <a:solidFill>
                <a:srgbClr val="447B9C"/>
              </a:solidFill>
              <a:latin typeface="Poppins Light Bold"/>
            </a:endParaRPr>
          </a:p>
          <a:p>
            <a:pPr algn="r">
              <a:lnSpc>
                <a:spcPts val="4369"/>
              </a:lnSpc>
            </a:pPr>
            <a:r>
              <a:rPr lang="en-US" sz="3121" spc="78">
                <a:solidFill>
                  <a:srgbClr val="447B9C"/>
                </a:solidFill>
                <a:latin typeface="Poppins Light Bold"/>
              </a:rPr>
              <a:t>There is also a link to the signup page.</a:t>
            </a:r>
          </a:p>
        </p:txBody>
      </p:sp>
      <p:sp>
        <p:nvSpPr>
          <p:cNvPr id="7" name="TextBox 7"/>
          <p:cNvSpPr txBox="1"/>
          <p:nvPr/>
        </p:nvSpPr>
        <p:spPr>
          <a:xfrm>
            <a:off x="-7017911" y="806150"/>
            <a:ext cx="12122064" cy="2892934"/>
          </a:xfrm>
          <a:prstGeom prst="rect">
            <a:avLst/>
          </a:prstGeom>
        </p:spPr>
        <p:txBody>
          <a:bodyPr lIns="0" tIns="0" rIns="0" bIns="0" rtlCol="0" anchor="t">
            <a:spAutoFit/>
          </a:bodyPr>
          <a:lstStyle/>
          <a:p>
            <a:pPr algn="r">
              <a:lnSpc>
                <a:spcPts val="10686"/>
              </a:lnSpc>
            </a:pPr>
            <a:r>
              <a:rPr lang="en-US" sz="13700" spc="-438">
                <a:solidFill>
                  <a:srgbClr val="1C4666"/>
                </a:solidFill>
                <a:latin typeface="Poppins Bold Bold"/>
              </a:rPr>
              <a:t>SIGN</a:t>
            </a:r>
          </a:p>
          <a:p>
            <a:pPr algn="r">
              <a:lnSpc>
                <a:spcPts val="10686"/>
              </a:lnSpc>
            </a:pPr>
            <a:r>
              <a:rPr lang="en-US" sz="13700" spc="-438">
                <a:solidFill>
                  <a:srgbClr val="1C4666"/>
                </a:solidFill>
                <a:latin typeface="Poppins Bold Bold"/>
              </a:rPr>
              <a:t> 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73802" y="-124637"/>
            <a:ext cx="16344882" cy="10411637"/>
            <a:chOff x="0" y="0"/>
            <a:chExt cx="4304825" cy="2742159"/>
          </a:xfrm>
        </p:grpSpPr>
        <p:sp>
          <p:nvSpPr>
            <p:cNvPr id="3" name="Freeform 3"/>
            <p:cNvSpPr/>
            <p:nvPr/>
          </p:nvSpPr>
          <p:spPr>
            <a:xfrm>
              <a:off x="0" y="0"/>
              <a:ext cx="4304825" cy="2742160"/>
            </a:xfrm>
            <a:custGeom>
              <a:avLst/>
              <a:gdLst/>
              <a:ahLst/>
              <a:cxnLst/>
              <a:rect l="l" t="t" r="r" b="b"/>
              <a:pathLst>
                <a:path w="4304825" h="2742160">
                  <a:moveTo>
                    <a:pt x="0" y="0"/>
                  </a:moveTo>
                  <a:lnTo>
                    <a:pt x="4304825" y="0"/>
                  </a:lnTo>
                  <a:lnTo>
                    <a:pt x="4304825" y="2742160"/>
                  </a:lnTo>
                  <a:lnTo>
                    <a:pt x="0" y="2742160"/>
                  </a:lnTo>
                  <a:close/>
                </a:path>
              </a:pathLst>
            </a:custGeom>
            <a:solidFill>
              <a:srgbClr val="447B9C">
                <a:alpha val="71765"/>
              </a:srgbClr>
            </a:solidFill>
          </p:spPr>
        </p:sp>
        <p:sp>
          <p:nvSpPr>
            <p:cNvPr id="4" name="TextBox 4"/>
            <p:cNvSpPr txBox="1"/>
            <p:nvPr/>
          </p:nvSpPr>
          <p:spPr>
            <a:xfrm>
              <a:off x="0" y="-38100"/>
              <a:ext cx="4304825" cy="278025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696590" y="717418"/>
            <a:ext cx="8790196" cy="8852164"/>
            <a:chOff x="0" y="0"/>
            <a:chExt cx="11720261" cy="11802886"/>
          </a:xfrm>
        </p:grpSpPr>
        <p:sp>
          <p:nvSpPr>
            <p:cNvPr id="6" name="Freeform 6"/>
            <p:cNvSpPr/>
            <p:nvPr/>
          </p:nvSpPr>
          <p:spPr>
            <a:xfrm>
              <a:off x="0" y="0"/>
              <a:ext cx="5472897" cy="11802886"/>
            </a:xfrm>
            <a:custGeom>
              <a:avLst/>
              <a:gdLst/>
              <a:ahLst/>
              <a:cxnLst/>
              <a:rect l="l" t="t" r="r" b="b"/>
              <a:pathLst>
                <a:path w="5472897" h="11802886">
                  <a:moveTo>
                    <a:pt x="0" y="0"/>
                  </a:moveTo>
                  <a:lnTo>
                    <a:pt x="5472897" y="0"/>
                  </a:lnTo>
                  <a:lnTo>
                    <a:pt x="5472897" y="11802886"/>
                  </a:lnTo>
                  <a:lnTo>
                    <a:pt x="0" y="11802886"/>
                  </a:lnTo>
                  <a:lnTo>
                    <a:pt x="0" y="0"/>
                  </a:lnTo>
                  <a:close/>
                </a:path>
              </a:pathLst>
            </a:custGeom>
            <a:blipFill>
              <a:blip r:embed="rId2"/>
              <a:stretch>
                <a:fillRect l="-122576" t="-3887" r="-122327"/>
              </a:stretch>
            </a:blipFill>
          </p:spPr>
        </p:sp>
        <p:sp>
          <p:nvSpPr>
            <p:cNvPr id="7" name="Freeform 7"/>
            <p:cNvSpPr/>
            <p:nvPr/>
          </p:nvSpPr>
          <p:spPr>
            <a:xfrm>
              <a:off x="6402257" y="103262"/>
              <a:ext cx="5318004" cy="11699624"/>
            </a:xfrm>
            <a:custGeom>
              <a:avLst/>
              <a:gdLst/>
              <a:ahLst/>
              <a:cxnLst/>
              <a:rect l="l" t="t" r="r" b="b"/>
              <a:pathLst>
                <a:path w="5318004" h="11699624">
                  <a:moveTo>
                    <a:pt x="0" y="0"/>
                  </a:moveTo>
                  <a:lnTo>
                    <a:pt x="5318004" y="0"/>
                  </a:lnTo>
                  <a:lnTo>
                    <a:pt x="5318004" y="11699624"/>
                  </a:lnTo>
                  <a:lnTo>
                    <a:pt x="0" y="11699624"/>
                  </a:lnTo>
                  <a:lnTo>
                    <a:pt x="0" y="0"/>
                  </a:lnTo>
                  <a:close/>
                </a:path>
              </a:pathLst>
            </a:custGeom>
            <a:blipFill>
              <a:blip r:embed="rId3"/>
              <a:stretch>
                <a:fillRect l="-125514" t="-3718" r="-125756"/>
              </a:stretch>
            </a:blipFill>
          </p:spPr>
        </p:sp>
      </p:grpSp>
      <p:sp>
        <p:nvSpPr>
          <p:cNvPr id="8" name="TextBox 8"/>
          <p:cNvSpPr txBox="1"/>
          <p:nvPr/>
        </p:nvSpPr>
        <p:spPr>
          <a:xfrm>
            <a:off x="-4838238" y="1867933"/>
            <a:ext cx="12122064" cy="1540384"/>
          </a:xfrm>
          <a:prstGeom prst="rect">
            <a:avLst/>
          </a:prstGeom>
        </p:spPr>
        <p:txBody>
          <a:bodyPr lIns="0" tIns="0" rIns="0" bIns="0" rtlCol="0" anchor="t">
            <a:spAutoFit/>
          </a:bodyPr>
          <a:lstStyle/>
          <a:p>
            <a:pPr algn="r">
              <a:lnSpc>
                <a:spcPts val="10686"/>
              </a:lnSpc>
            </a:pPr>
            <a:r>
              <a:rPr lang="en-US" sz="13700" spc="-438">
                <a:solidFill>
                  <a:srgbClr val="1C4666"/>
                </a:solidFill>
                <a:latin typeface="Poppins Bold Bold"/>
              </a:rPr>
              <a:t>SIGN UP</a:t>
            </a:r>
          </a:p>
        </p:txBody>
      </p:sp>
      <p:sp>
        <p:nvSpPr>
          <p:cNvPr id="9" name="TextBox 9"/>
          <p:cNvSpPr txBox="1"/>
          <p:nvPr/>
        </p:nvSpPr>
        <p:spPr>
          <a:xfrm>
            <a:off x="658551" y="4259910"/>
            <a:ext cx="6431181" cy="2917731"/>
          </a:xfrm>
          <a:prstGeom prst="rect">
            <a:avLst/>
          </a:prstGeom>
        </p:spPr>
        <p:txBody>
          <a:bodyPr lIns="0" tIns="0" rIns="0" bIns="0" rtlCol="0" anchor="t">
            <a:spAutoFit/>
          </a:bodyPr>
          <a:lstStyle/>
          <a:p>
            <a:pPr algn="ctr">
              <a:lnSpc>
                <a:spcPts val="5808"/>
              </a:lnSpc>
            </a:pPr>
            <a:r>
              <a:rPr lang="en-US" sz="4148" spc="103">
                <a:solidFill>
                  <a:srgbClr val="447B9C"/>
                </a:solidFill>
                <a:latin typeface="Poppins Light Bold"/>
              </a:rPr>
              <a:t>Sign up pages for the student to register and the instructor to register themselves.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442186" y="3013686"/>
            <a:ext cx="9144000" cy="4259627"/>
          </a:xfrm>
          <a:custGeom>
            <a:avLst/>
            <a:gdLst/>
            <a:ahLst/>
            <a:cxnLst/>
            <a:rect l="l" t="t" r="r" b="b"/>
            <a:pathLst>
              <a:path w="9144000" h="4259627">
                <a:moveTo>
                  <a:pt x="0" y="0"/>
                </a:moveTo>
                <a:lnTo>
                  <a:pt x="9144000" y="0"/>
                </a:lnTo>
                <a:lnTo>
                  <a:pt x="9144000" y="4259628"/>
                </a:lnTo>
                <a:lnTo>
                  <a:pt x="0" y="4259628"/>
                </a:lnTo>
                <a:lnTo>
                  <a:pt x="0" y="0"/>
                </a:lnTo>
                <a:close/>
              </a:path>
            </a:pathLst>
          </a:custGeom>
          <a:blipFill>
            <a:blip r:embed="rId2"/>
            <a:stretch>
              <a:fillRect/>
            </a:stretch>
          </a:blipFill>
        </p:spPr>
      </p:sp>
      <p:grpSp>
        <p:nvGrpSpPr>
          <p:cNvPr id="3" name="Group 3"/>
          <p:cNvGrpSpPr/>
          <p:nvPr/>
        </p:nvGrpSpPr>
        <p:grpSpPr>
          <a:xfrm>
            <a:off x="-12157632" y="0"/>
            <a:ext cx="16734858" cy="10411637"/>
            <a:chOff x="0" y="0"/>
            <a:chExt cx="4407535" cy="2742159"/>
          </a:xfrm>
        </p:grpSpPr>
        <p:sp>
          <p:nvSpPr>
            <p:cNvPr id="4" name="Freeform 4"/>
            <p:cNvSpPr/>
            <p:nvPr/>
          </p:nvSpPr>
          <p:spPr>
            <a:xfrm>
              <a:off x="0" y="0"/>
              <a:ext cx="4407535" cy="2742160"/>
            </a:xfrm>
            <a:custGeom>
              <a:avLst/>
              <a:gdLst/>
              <a:ahLst/>
              <a:cxnLst/>
              <a:rect l="l" t="t" r="r" b="b"/>
              <a:pathLst>
                <a:path w="4407535" h="2742160">
                  <a:moveTo>
                    <a:pt x="0" y="0"/>
                  </a:moveTo>
                  <a:lnTo>
                    <a:pt x="4407535" y="0"/>
                  </a:lnTo>
                  <a:lnTo>
                    <a:pt x="4407535" y="2742160"/>
                  </a:lnTo>
                  <a:lnTo>
                    <a:pt x="0" y="2742160"/>
                  </a:lnTo>
                  <a:close/>
                </a:path>
              </a:pathLst>
            </a:custGeom>
            <a:solidFill>
              <a:srgbClr val="1C4666">
                <a:alpha val="47843"/>
              </a:srgbClr>
            </a:solidFill>
          </p:spPr>
        </p:sp>
        <p:sp>
          <p:nvSpPr>
            <p:cNvPr id="5" name="TextBox 5"/>
            <p:cNvSpPr txBox="1"/>
            <p:nvPr/>
          </p:nvSpPr>
          <p:spPr>
            <a:xfrm>
              <a:off x="0" y="-38100"/>
              <a:ext cx="4407535" cy="278025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306935" y="533400"/>
            <a:ext cx="11674079" cy="2775483"/>
          </a:xfrm>
          <a:prstGeom prst="rect">
            <a:avLst/>
          </a:prstGeom>
        </p:spPr>
        <p:txBody>
          <a:bodyPr lIns="0" tIns="0" rIns="0" bIns="0" rtlCol="0" anchor="t">
            <a:spAutoFit/>
          </a:bodyPr>
          <a:lstStyle/>
          <a:p>
            <a:pPr algn="just">
              <a:lnSpc>
                <a:spcPts val="10291"/>
              </a:lnSpc>
            </a:pPr>
            <a:r>
              <a:rPr lang="en-US" sz="13193" spc="-422">
                <a:solidFill>
                  <a:srgbClr val="1C4666"/>
                </a:solidFill>
                <a:latin typeface="Poppins Bold Bold"/>
              </a:rPr>
              <a:t>Student Dashboard</a:t>
            </a:r>
          </a:p>
        </p:txBody>
      </p:sp>
      <p:sp>
        <p:nvSpPr>
          <p:cNvPr id="7" name="AutoShape 7"/>
          <p:cNvSpPr/>
          <p:nvPr/>
        </p:nvSpPr>
        <p:spPr>
          <a:xfrm>
            <a:off x="17259300" y="0"/>
            <a:ext cx="0" cy="8918551"/>
          </a:xfrm>
          <a:prstGeom prst="line">
            <a:avLst/>
          </a:prstGeom>
          <a:ln w="66675" cap="flat">
            <a:solidFill>
              <a:srgbClr val="447B9C"/>
            </a:solidFill>
            <a:prstDash val="solid"/>
            <a:headEnd type="none" w="sm" len="sm"/>
            <a:tailEnd type="none" w="sm" len="sm"/>
          </a:ln>
        </p:spPr>
      </p:sp>
      <p:sp>
        <p:nvSpPr>
          <p:cNvPr id="8" name="Freeform 8"/>
          <p:cNvSpPr/>
          <p:nvPr/>
        </p:nvSpPr>
        <p:spPr>
          <a:xfrm>
            <a:off x="16512334" y="8573670"/>
            <a:ext cx="1493932" cy="1493932"/>
          </a:xfrm>
          <a:custGeom>
            <a:avLst/>
            <a:gdLst/>
            <a:ahLst/>
            <a:cxnLst/>
            <a:rect l="l" t="t" r="r" b="b"/>
            <a:pathLst>
              <a:path w="1493932" h="1493932">
                <a:moveTo>
                  <a:pt x="0" y="0"/>
                </a:moveTo>
                <a:lnTo>
                  <a:pt x="1493932" y="0"/>
                </a:lnTo>
                <a:lnTo>
                  <a:pt x="1493932" y="1493933"/>
                </a:lnTo>
                <a:lnTo>
                  <a:pt x="0" y="1493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5306935" y="3159595"/>
            <a:ext cx="11102239" cy="6908007"/>
          </a:xfrm>
          <a:custGeom>
            <a:avLst/>
            <a:gdLst/>
            <a:ahLst/>
            <a:cxnLst/>
            <a:rect l="l" t="t" r="r" b="b"/>
            <a:pathLst>
              <a:path w="11102239" h="6908007">
                <a:moveTo>
                  <a:pt x="0" y="0"/>
                </a:moveTo>
                <a:lnTo>
                  <a:pt x="11102239" y="0"/>
                </a:lnTo>
                <a:lnTo>
                  <a:pt x="11102239" y="6908008"/>
                </a:lnTo>
                <a:lnTo>
                  <a:pt x="0" y="6908008"/>
                </a:lnTo>
                <a:lnTo>
                  <a:pt x="0" y="0"/>
                </a:lnTo>
                <a:close/>
              </a:path>
            </a:pathLst>
          </a:custGeom>
          <a:blipFill>
            <a:blip r:embed="rId5"/>
            <a:stretch>
              <a:fillRect t="-4398"/>
            </a:stretch>
          </a:blipFill>
          <a:ln w="28575" cap="sq">
            <a:solidFill>
              <a:srgbClr val="417999"/>
            </a:solid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21035" y="5173801"/>
            <a:ext cx="6638265" cy="4630050"/>
          </a:xfrm>
          <a:custGeom>
            <a:avLst/>
            <a:gdLst/>
            <a:ahLst/>
            <a:cxnLst/>
            <a:rect l="l" t="t" r="r" b="b"/>
            <a:pathLst>
              <a:path w="6638265" h="4630050">
                <a:moveTo>
                  <a:pt x="0" y="0"/>
                </a:moveTo>
                <a:lnTo>
                  <a:pt x="6638265" y="0"/>
                </a:lnTo>
                <a:lnTo>
                  <a:pt x="6638265" y="4630050"/>
                </a:lnTo>
                <a:lnTo>
                  <a:pt x="0" y="4630050"/>
                </a:lnTo>
                <a:lnTo>
                  <a:pt x="0" y="0"/>
                </a:lnTo>
                <a:close/>
              </a:path>
            </a:pathLst>
          </a:custGeom>
          <a:blipFill>
            <a:blip r:embed="rId2"/>
            <a:stretch>
              <a:fillRect l="-23901" t="-13609" r="-8495" b="-9695"/>
            </a:stretch>
          </a:blipFill>
        </p:spPr>
      </p:sp>
      <p:sp>
        <p:nvSpPr>
          <p:cNvPr id="3" name="Freeform 3"/>
          <p:cNvSpPr/>
          <p:nvPr/>
        </p:nvSpPr>
        <p:spPr>
          <a:xfrm>
            <a:off x="445708" y="8292860"/>
            <a:ext cx="2125632" cy="1510991"/>
          </a:xfrm>
          <a:custGeom>
            <a:avLst/>
            <a:gdLst/>
            <a:ahLst/>
            <a:cxnLst/>
            <a:rect l="l" t="t" r="r" b="b"/>
            <a:pathLst>
              <a:path w="2125632" h="1510991">
                <a:moveTo>
                  <a:pt x="0" y="0"/>
                </a:moveTo>
                <a:lnTo>
                  <a:pt x="2125632" y="0"/>
                </a:lnTo>
                <a:lnTo>
                  <a:pt x="2125632" y="1510991"/>
                </a:lnTo>
                <a:lnTo>
                  <a:pt x="0" y="1510991"/>
                </a:lnTo>
                <a:lnTo>
                  <a:pt x="0" y="0"/>
                </a:lnTo>
                <a:close/>
              </a:path>
            </a:pathLst>
          </a:custGeom>
          <a:blipFill>
            <a:blip r:embed="rId3"/>
            <a:stretch>
              <a:fillRect l="-152511" t="-114711" r="-317562" b="-306233"/>
            </a:stretch>
          </a:blipFill>
          <a:ln w="19050" cap="sq">
            <a:solidFill>
              <a:srgbClr val="1C4666"/>
            </a:solidFill>
            <a:prstDash val="solid"/>
            <a:miter/>
          </a:ln>
        </p:spPr>
      </p:sp>
      <p:sp>
        <p:nvSpPr>
          <p:cNvPr id="4" name="Freeform 4"/>
          <p:cNvSpPr/>
          <p:nvPr/>
        </p:nvSpPr>
        <p:spPr>
          <a:xfrm>
            <a:off x="2866099" y="8292860"/>
            <a:ext cx="7123245" cy="1510991"/>
          </a:xfrm>
          <a:custGeom>
            <a:avLst/>
            <a:gdLst/>
            <a:ahLst/>
            <a:cxnLst/>
            <a:rect l="l" t="t" r="r" b="b"/>
            <a:pathLst>
              <a:path w="7123245" h="1510991">
                <a:moveTo>
                  <a:pt x="0" y="0"/>
                </a:moveTo>
                <a:lnTo>
                  <a:pt x="7123244" y="0"/>
                </a:lnTo>
                <a:lnTo>
                  <a:pt x="7123244" y="1510991"/>
                </a:lnTo>
                <a:lnTo>
                  <a:pt x="0" y="1510991"/>
                </a:lnTo>
                <a:lnTo>
                  <a:pt x="0" y="0"/>
                </a:lnTo>
                <a:close/>
              </a:path>
            </a:pathLst>
          </a:custGeom>
          <a:blipFill>
            <a:blip r:embed="rId4"/>
            <a:stretch>
              <a:fillRect l="-16965" t="-255428" r="-13382" b="-43737"/>
            </a:stretch>
          </a:blipFill>
          <a:ln w="38100" cap="sq">
            <a:solidFill>
              <a:srgbClr val="1C4666"/>
            </a:solidFill>
            <a:prstDash val="solid"/>
            <a:miter/>
          </a:ln>
        </p:spPr>
      </p:sp>
      <p:grpSp>
        <p:nvGrpSpPr>
          <p:cNvPr id="5" name="Group 5"/>
          <p:cNvGrpSpPr/>
          <p:nvPr/>
        </p:nvGrpSpPr>
        <p:grpSpPr>
          <a:xfrm>
            <a:off x="-271840" y="-6998220"/>
            <a:ext cx="18832343" cy="10411637"/>
            <a:chOff x="0" y="0"/>
            <a:chExt cx="4959959" cy="2742159"/>
          </a:xfrm>
        </p:grpSpPr>
        <p:sp>
          <p:nvSpPr>
            <p:cNvPr id="6" name="Freeform 6"/>
            <p:cNvSpPr/>
            <p:nvPr/>
          </p:nvSpPr>
          <p:spPr>
            <a:xfrm>
              <a:off x="0" y="0"/>
              <a:ext cx="4959958" cy="2742160"/>
            </a:xfrm>
            <a:custGeom>
              <a:avLst/>
              <a:gdLst/>
              <a:ahLst/>
              <a:cxnLst/>
              <a:rect l="l" t="t" r="r" b="b"/>
              <a:pathLst>
                <a:path w="4959958" h="2742160">
                  <a:moveTo>
                    <a:pt x="0" y="0"/>
                  </a:moveTo>
                  <a:lnTo>
                    <a:pt x="4959958" y="0"/>
                  </a:lnTo>
                  <a:lnTo>
                    <a:pt x="4959958" y="2742160"/>
                  </a:lnTo>
                  <a:lnTo>
                    <a:pt x="0" y="2742160"/>
                  </a:lnTo>
                  <a:close/>
                </a:path>
              </a:pathLst>
            </a:custGeom>
            <a:solidFill>
              <a:srgbClr val="1C4666">
                <a:alpha val="78824"/>
              </a:srgbClr>
            </a:solidFill>
          </p:spPr>
        </p:sp>
        <p:sp>
          <p:nvSpPr>
            <p:cNvPr id="7" name="TextBox 7"/>
            <p:cNvSpPr txBox="1"/>
            <p:nvPr/>
          </p:nvSpPr>
          <p:spPr>
            <a:xfrm>
              <a:off x="0" y="-38100"/>
              <a:ext cx="4959959" cy="2780259"/>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3889766" y="106394"/>
            <a:ext cx="2589462" cy="3096096"/>
          </a:xfrm>
          <a:custGeom>
            <a:avLst/>
            <a:gdLst/>
            <a:ahLst/>
            <a:cxnLst/>
            <a:rect l="l" t="t" r="r" b="b"/>
            <a:pathLst>
              <a:path w="2589462" h="3096096">
                <a:moveTo>
                  <a:pt x="0" y="0"/>
                </a:moveTo>
                <a:lnTo>
                  <a:pt x="2589463" y="0"/>
                </a:lnTo>
                <a:lnTo>
                  <a:pt x="2589463" y="3096096"/>
                </a:lnTo>
                <a:lnTo>
                  <a:pt x="0" y="3096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76915" y="533400"/>
            <a:ext cx="11674079" cy="2775483"/>
          </a:xfrm>
          <a:prstGeom prst="rect">
            <a:avLst/>
          </a:prstGeom>
        </p:spPr>
        <p:txBody>
          <a:bodyPr lIns="0" tIns="0" rIns="0" bIns="0" rtlCol="0" anchor="t">
            <a:spAutoFit/>
          </a:bodyPr>
          <a:lstStyle/>
          <a:p>
            <a:pPr algn="just">
              <a:lnSpc>
                <a:spcPts val="10291"/>
              </a:lnSpc>
            </a:pPr>
            <a:r>
              <a:rPr lang="en-US" sz="13193" spc="-422">
                <a:solidFill>
                  <a:srgbClr val="FFFFFF"/>
                </a:solidFill>
                <a:latin typeface="Poppins Bold Bold"/>
              </a:rPr>
              <a:t>Student Dashboard...</a:t>
            </a:r>
          </a:p>
        </p:txBody>
      </p:sp>
      <p:sp>
        <p:nvSpPr>
          <p:cNvPr id="10" name="TextBox 10"/>
          <p:cNvSpPr txBox="1"/>
          <p:nvPr/>
        </p:nvSpPr>
        <p:spPr>
          <a:xfrm>
            <a:off x="445708" y="3699167"/>
            <a:ext cx="16033520" cy="958558"/>
          </a:xfrm>
          <a:prstGeom prst="rect">
            <a:avLst/>
          </a:prstGeom>
        </p:spPr>
        <p:txBody>
          <a:bodyPr lIns="0" tIns="0" rIns="0" bIns="0" rtlCol="0" anchor="t">
            <a:spAutoFit/>
          </a:bodyPr>
          <a:lstStyle/>
          <a:p>
            <a:pPr>
              <a:lnSpc>
                <a:spcPts val="3866"/>
              </a:lnSpc>
            </a:pPr>
            <a:r>
              <a:rPr lang="en-US" sz="2761" spc="69">
                <a:solidFill>
                  <a:srgbClr val="447B9C"/>
                </a:solidFill>
                <a:latin typeface="Poppins Light Bold"/>
              </a:rPr>
              <a:t>In the student dashboard, you can select a date in the calendar provided and apply for leaves through the apply leave area. Scroll down to find the apply leave area.</a:t>
            </a:r>
          </a:p>
        </p:txBody>
      </p:sp>
      <p:sp>
        <p:nvSpPr>
          <p:cNvPr id="11" name="TextBox 11"/>
          <p:cNvSpPr txBox="1"/>
          <p:nvPr/>
        </p:nvSpPr>
        <p:spPr>
          <a:xfrm>
            <a:off x="445708" y="5048250"/>
            <a:ext cx="9747365" cy="2901658"/>
          </a:xfrm>
          <a:prstGeom prst="rect">
            <a:avLst/>
          </a:prstGeom>
        </p:spPr>
        <p:txBody>
          <a:bodyPr lIns="0" tIns="0" rIns="0" bIns="0" rtlCol="0" anchor="t">
            <a:spAutoFit/>
          </a:bodyPr>
          <a:lstStyle/>
          <a:p>
            <a:pPr>
              <a:lnSpc>
                <a:spcPts val="3866"/>
              </a:lnSpc>
            </a:pPr>
            <a:r>
              <a:rPr lang="en-US" sz="2761" spc="69">
                <a:solidFill>
                  <a:srgbClr val="447B9C"/>
                </a:solidFill>
                <a:latin typeface="Poppins Light Bold"/>
              </a:rPr>
              <a:t>The date is automatically selected from the calendar. Also, when you have applies for leaves in courses, they appear under Current Leave Percentage. Once you apply for a leave, the date turns pending. Also the apply leave area now shows the leave details on the selected date.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1840" y="-6998220"/>
            <a:ext cx="18832343" cy="10411637"/>
            <a:chOff x="0" y="0"/>
            <a:chExt cx="4959959" cy="2742159"/>
          </a:xfrm>
        </p:grpSpPr>
        <p:sp>
          <p:nvSpPr>
            <p:cNvPr id="3" name="Freeform 3"/>
            <p:cNvSpPr/>
            <p:nvPr/>
          </p:nvSpPr>
          <p:spPr>
            <a:xfrm>
              <a:off x="0" y="0"/>
              <a:ext cx="4959958" cy="2742160"/>
            </a:xfrm>
            <a:custGeom>
              <a:avLst/>
              <a:gdLst/>
              <a:ahLst/>
              <a:cxnLst/>
              <a:rect l="l" t="t" r="r" b="b"/>
              <a:pathLst>
                <a:path w="4959958" h="2742160">
                  <a:moveTo>
                    <a:pt x="0" y="0"/>
                  </a:moveTo>
                  <a:lnTo>
                    <a:pt x="4959958" y="0"/>
                  </a:lnTo>
                  <a:lnTo>
                    <a:pt x="4959958" y="2742160"/>
                  </a:lnTo>
                  <a:lnTo>
                    <a:pt x="0" y="2742160"/>
                  </a:lnTo>
                  <a:close/>
                </a:path>
              </a:pathLst>
            </a:custGeom>
            <a:solidFill>
              <a:srgbClr val="1C4666">
                <a:alpha val="78824"/>
              </a:srgbClr>
            </a:solidFill>
          </p:spPr>
        </p:sp>
        <p:sp>
          <p:nvSpPr>
            <p:cNvPr id="4" name="TextBox 4"/>
            <p:cNvSpPr txBox="1"/>
            <p:nvPr/>
          </p:nvSpPr>
          <p:spPr>
            <a:xfrm>
              <a:off x="0" y="-38100"/>
              <a:ext cx="4959959" cy="278025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73378" y="4155803"/>
            <a:ext cx="7855031" cy="5102497"/>
          </a:xfrm>
          <a:custGeom>
            <a:avLst/>
            <a:gdLst/>
            <a:ahLst/>
            <a:cxnLst/>
            <a:rect l="l" t="t" r="r" b="b"/>
            <a:pathLst>
              <a:path w="7855031" h="5102497">
                <a:moveTo>
                  <a:pt x="0" y="0"/>
                </a:moveTo>
                <a:lnTo>
                  <a:pt x="7855031" y="0"/>
                </a:lnTo>
                <a:lnTo>
                  <a:pt x="7855031" y="5102497"/>
                </a:lnTo>
                <a:lnTo>
                  <a:pt x="0" y="5102497"/>
                </a:lnTo>
                <a:lnTo>
                  <a:pt x="0" y="0"/>
                </a:lnTo>
                <a:close/>
              </a:path>
            </a:pathLst>
          </a:custGeom>
          <a:blipFill>
            <a:blip r:embed="rId2"/>
            <a:stretch>
              <a:fillRect/>
            </a:stretch>
          </a:blipFill>
          <a:ln w="9525" cap="sq">
            <a:solidFill>
              <a:srgbClr val="1F4F74"/>
            </a:solidFill>
            <a:prstDash val="solid"/>
            <a:miter/>
          </a:ln>
        </p:spPr>
      </p:sp>
      <p:sp>
        <p:nvSpPr>
          <p:cNvPr id="6" name="TextBox 6"/>
          <p:cNvSpPr txBox="1"/>
          <p:nvPr/>
        </p:nvSpPr>
        <p:spPr>
          <a:xfrm>
            <a:off x="176915" y="533400"/>
            <a:ext cx="11674079" cy="2775483"/>
          </a:xfrm>
          <a:prstGeom prst="rect">
            <a:avLst/>
          </a:prstGeom>
        </p:spPr>
        <p:txBody>
          <a:bodyPr lIns="0" tIns="0" rIns="0" bIns="0" rtlCol="0" anchor="t">
            <a:spAutoFit/>
          </a:bodyPr>
          <a:lstStyle/>
          <a:p>
            <a:pPr algn="just">
              <a:lnSpc>
                <a:spcPts val="10291"/>
              </a:lnSpc>
            </a:pPr>
            <a:r>
              <a:rPr lang="en-US" sz="13193" spc="-422">
                <a:solidFill>
                  <a:srgbClr val="FFFFFF"/>
                </a:solidFill>
                <a:latin typeface="Poppins Bold Bold"/>
              </a:rPr>
              <a:t>Student Dashboard...</a:t>
            </a:r>
          </a:p>
        </p:txBody>
      </p:sp>
      <p:sp>
        <p:nvSpPr>
          <p:cNvPr id="7" name="TextBox 7"/>
          <p:cNvSpPr txBox="1"/>
          <p:nvPr/>
        </p:nvSpPr>
        <p:spPr>
          <a:xfrm>
            <a:off x="9275728" y="5086350"/>
            <a:ext cx="7983572" cy="2415883"/>
          </a:xfrm>
          <a:prstGeom prst="rect">
            <a:avLst/>
          </a:prstGeom>
        </p:spPr>
        <p:txBody>
          <a:bodyPr lIns="0" tIns="0" rIns="0" bIns="0" rtlCol="0" anchor="t">
            <a:spAutoFit/>
          </a:bodyPr>
          <a:lstStyle/>
          <a:p>
            <a:pPr>
              <a:lnSpc>
                <a:spcPts val="3866"/>
              </a:lnSpc>
            </a:pPr>
            <a:r>
              <a:rPr lang="en-US" sz="2761" spc="69">
                <a:solidFill>
                  <a:srgbClr val="447B9C"/>
                </a:solidFill>
                <a:latin typeface="Poppins Light Bold"/>
              </a:rPr>
              <a:t>On clicking the view user option on the top right, you can see the user details. </a:t>
            </a:r>
          </a:p>
          <a:p>
            <a:pPr>
              <a:lnSpc>
                <a:spcPts val="3866"/>
              </a:lnSpc>
            </a:pPr>
            <a:r>
              <a:rPr lang="en-US" sz="2761" spc="69">
                <a:solidFill>
                  <a:srgbClr val="447B9C"/>
                </a:solidFill>
                <a:latin typeface="Poppins Light Bold"/>
              </a:rPr>
              <a:t>Also there is a view courses option in the sidebar which when clicked shows all the courses the student is registered into.</a:t>
            </a:r>
          </a:p>
        </p:txBody>
      </p:sp>
      <p:sp>
        <p:nvSpPr>
          <p:cNvPr id="8" name="AutoShape 8"/>
          <p:cNvSpPr/>
          <p:nvPr/>
        </p:nvSpPr>
        <p:spPr>
          <a:xfrm flipH="1" flipV="1">
            <a:off x="9517991" y="9291638"/>
            <a:ext cx="11251555" cy="0"/>
          </a:xfrm>
          <a:prstGeom prst="line">
            <a:avLst/>
          </a:prstGeom>
          <a:ln w="66675" cap="flat">
            <a:solidFill>
              <a:srgbClr val="447B9C"/>
            </a:solidFill>
            <a:prstDash val="solid"/>
            <a:headEnd type="none" w="sm" len="sm"/>
            <a:tailEnd type="none" w="sm" len="sm"/>
          </a:ln>
        </p:spPr>
      </p:sp>
      <p:sp>
        <p:nvSpPr>
          <p:cNvPr id="9" name="Freeform 9"/>
          <p:cNvSpPr/>
          <p:nvPr/>
        </p:nvSpPr>
        <p:spPr>
          <a:xfrm>
            <a:off x="9144332" y="8544671"/>
            <a:ext cx="1493932" cy="1493932"/>
          </a:xfrm>
          <a:custGeom>
            <a:avLst/>
            <a:gdLst/>
            <a:ahLst/>
            <a:cxnLst/>
            <a:rect l="l" t="t" r="r" b="b"/>
            <a:pathLst>
              <a:path w="1493932" h="1493932">
                <a:moveTo>
                  <a:pt x="0" y="0"/>
                </a:moveTo>
                <a:lnTo>
                  <a:pt x="1493932" y="0"/>
                </a:lnTo>
                <a:lnTo>
                  <a:pt x="1493932" y="1493933"/>
                </a:lnTo>
                <a:lnTo>
                  <a:pt x="0" y="1493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3889766" y="106394"/>
            <a:ext cx="2589462" cy="3096096"/>
          </a:xfrm>
          <a:custGeom>
            <a:avLst/>
            <a:gdLst/>
            <a:ahLst/>
            <a:cxnLst/>
            <a:rect l="l" t="t" r="r" b="b"/>
            <a:pathLst>
              <a:path w="2589462" h="3096096">
                <a:moveTo>
                  <a:pt x="0" y="0"/>
                </a:moveTo>
                <a:lnTo>
                  <a:pt x="2589463" y="0"/>
                </a:lnTo>
                <a:lnTo>
                  <a:pt x="2589463" y="3096096"/>
                </a:lnTo>
                <a:lnTo>
                  <a:pt x="0" y="3096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641936" y="2085621"/>
            <a:ext cx="10484717" cy="5918041"/>
          </a:xfrm>
          <a:custGeom>
            <a:avLst/>
            <a:gdLst/>
            <a:ahLst/>
            <a:cxnLst/>
            <a:rect l="l" t="t" r="r" b="b"/>
            <a:pathLst>
              <a:path w="10484717" h="5918041">
                <a:moveTo>
                  <a:pt x="0" y="0"/>
                </a:moveTo>
                <a:lnTo>
                  <a:pt x="10484717" y="0"/>
                </a:lnTo>
                <a:lnTo>
                  <a:pt x="10484717" y="5918041"/>
                </a:lnTo>
                <a:lnTo>
                  <a:pt x="0" y="5918041"/>
                </a:lnTo>
                <a:lnTo>
                  <a:pt x="0" y="0"/>
                </a:lnTo>
                <a:close/>
              </a:path>
            </a:pathLst>
          </a:custGeom>
          <a:blipFill>
            <a:blip r:embed="rId2"/>
            <a:stretch>
              <a:fillRect/>
            </a:stretch>
          </a:blipFill>
        </p:spPr>
      </p:sp>
      <p:grpSp>
        <p:nvGrpSpPr>
          <p:cNvPr id="3" name="Group 3"/>
          <p:cNvGrpSpPr/>
          <p:nvPr/>
        </p:nvGrpSpPr>
        <p:grpSpPr>
          <a:xfrm>
            <a:off x="-12157632" y="-84175"/>
            <a:ext cx="16717075" cy="10495812"/>
            <a:chOff x="0" y="0"/>
            <a:chExt cx="4402851" cy="2764329"/>
          </a:xfrm>
        </p:grpSpPr>
        <p:sp>
          <p:nvSpPr>
            <p:cNvPr id="4" name="Freeform 4"/>
            <p:cNvSpPr/>
            <p:nvPr/>
          </p:nvSpPr>
          <p:spPr>
            <a:xfrm>
              <a:off x="0" y="0"/>
              <a:ext cx="4402851" cy="2764329"/>
            </a:xfrm>
            <a:custGeom>
              <a:avLst/>
              <a:gdLst/>
              <a:ahLst/>
              <a:cxnLst/>
              <a:rect l="l" t="t" r="r" b="b"/>
              <a:pathLst>
                <a:path w="4402851" h="2764329">
                  <a:moveTo>
                    <a:pt x="0" y="0"/>
                  </a:moveTo>
                  <a:lnTo>
                    <a:pt x="4402851" y="0"/>
                  </a:lnTo>
                  <a:lnTo>
                    <a:pt x="4402851" y="2764329"/>
                  </a:lnTo>
                  <a:lnTo>
                    <a:pt x="0" y="2764329"/>
                  </a:lnTo>
                  <a:close/>
                </a:path>
              </a:pathLst>
            </a:custGeom>
            <a:solidFill>
              <a:srgbClr val="1C4666">
                <a:alpha val="47843"/>
              </a:srgbClr>
            </a:solidFill>
          </p:spPr>
        </p:sp>
        <p:sp>
          <p:nvSpPr>
            <p:cNvPr id="5" name="TextBox 5"/>
            <p:cNvSpPr txBox="1"/>
            <p:nvPr/>
          </p:nvSpPr>
          <p:spPr>
            <a:xfrm>
              <a:off x="0" y="-38100"/>
              <a:ext cx="4402851" cy="280242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306935" y="3165873"/>
            <a:ext cx="10836170" cy="6741274"/>
          </a:xfrm>
          <a:custGeom>
            <a:avLst/>
            <a:gdLst/>
            <a:ahLst/>
            <a:cxnLst/>
            <a:rect l="l" t="t" r="r" b="b"/>
            <a:pathLst>
              <a:path w="10836170" h="6741274">
                <a:moveTo>
                  <a:pt x="0" y="0"/>
                </a:moveTo>
                <a:lnTo>
                  <a:pt x="10836170" y="0"/>
                </a:lnTo>
                <a:lnTo>
                  <a:pt x="10836170" y="6741274"/>
                </a:lnTo>
                <a:lnTo>
                  <a:pt x="0" y="6741274"/>
                </a:lnTo>
                <a:lnTo>
                  <a:pt x="0" y="0"/>
                </a:lnTo>
                <a:close/>
              </a:path>
            </a:pathLst>
          </a:custGeom>
          <a:blipFill>
            <a:blip r:embed="rId3"/>
            <a:stretch>
              <a:fillRect t="-4416"/>
            </a:stretch>
          </a:blipFill>
          <a:ln w="28575" cap="sq">
            <a:solidFill>
              <a:srgbClr val="1C4666"/>
            </a:solidFill>
            <a:prstDash val="solid"/>
            <a:miter/>
          </a:ln>
        </p:spPr>
      </p:sp>
      <p:sp>
        <p:nvSpPr>
          <p:cNvPr id="7" name="TextBox 7"/>
          <p:cNvSpPr txBox="1"/>
          <p:nvPr/>
        </p:nvSpPr>
        <p:spPr>
          <a:xfrm>
            <a:off x="5306935" y="533400"/>
            <a:ext cx="11674079" cy="2775483"/>
          </a:xfrm>
          <a:prstGeom prst="rect">
            <a:avLst/>
          </a:prstGeom>
        </p:spPr>
        <p:txBody>
          <a:bodyPr lIns="0" tIns="0" rIns="0" bIns="0" rtlCol="0" anchor="t">
            <a:spAutoFit/>
          </a:bodyPr>
          <a:lstStyle/>
          <a:p>
            <a:pPr algn="just">
              <a:lnSpc>
                <a:spcPts val="10291"/>
              </a:lnSpc>
            </a:pPr>
            <a:r>
              <a:rPr lang="en-US" sz="13193" spc="-422">
                <a:solidFill>
                  <a:srgbClr val="1C4666"/>
                </a:solidFill>
                <a:latin typeface="Poppins Bold Bold"/>
              </a:rPr>
              <a:t>Instructor Dashboard</a:t>
            </a:r>
          </a:p>
        </p:txBody>
      </p:sp>
      <p:grpSp>
        <p:nvGrpSpPr>
          <p:cNvPr id="8" name="Group 8"/>
          <p:cNvGrpSpPr/>
          <p:nvPr/>
        </p:nvGrpSpPr>
        <p:grpSpPr>
          <a:xfrm>
            <a:off x="16512334" y="0"/>
            <a:ext cx="1493932" cy="10067603"/>
            <a:chOff x="0" y="0"/>
            <a:chExt cx="1991910" cy="13423470"/>
          </a:xfrm>
        </p:grpSpPr>
        <p:sp>
          <p:nvSpPr>
            <p:cNvPr id="9" name="AutoShape 9"/>
            <p:cNvSpPr/>
            <p:nvPr/>
          </p:nvSpPr>
          <p:spPr>
            <a:xfrm>
              <a:off x="995955" y="0"/>
              <a:ext cx="0" cy="11891402"/>
            </a:xfrm>
            <a:prstGeom prst="line">
              <a:avLst/>
            </a:prstGeom>
            <a:ln w="88900" cap="flat">
              <a:solidFill>
                <a:srgbClr val="447B9C"/>
              </a:solidFill>
              <a:prstDash val="solid"/>
              <a:headEnd type="none" w="sm" len="sm"/>
              <a:tailEnd type="none" w="sm" len="sm"/>
            </a:ln>
          </p:spPr>
        </p:sp>
        <p:sp>
          <p:nvSpPr>
            <p:cNvPr id="10" name="Freeform 10"/>
            <p:cNvSpPr/>
            <p:nvPr/>
          </p:nvSpPr>
          <p:spPr>
            <a:xfrm>
              <a:off x="0" y="11431561"/>
              <a:ext cx="1991910" cy="1991910"/>
            </a:xfrm>
            <a:custGeom>
              <a:avLst/>
              <a:gdLst/>
              <a:ahLst/>
              <a:cxnLst/>
              <a:rect l="l" t="t" r="r" b="b"/>
              <a:pathLst>
                <a:path w="1991910" h="1991910">
                  <a:moveTo>
                    <a:pt x="0" y="0"/>
                  </a:moveTo>
                  <a:lnTo>
                    <a:pt x="1991910" y="0"/>
                  </a:lnTo>
                  <a:lnTo>
                    <a:pt x="1991910" y="1991909"/>
                  </a:lnTo>
                  <a:lnTo>
                    <a:pt x="0" y="1991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834</Words>
  <Application>Microsoft Macintosh PowerPoint</Application>
  <PresentationFormat>Custom</PresentationFormat>
  <Paragraphs>77</Paragraphs>
  <Slides>18</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Poppins Bold</vt:lpstr>
      <vt:lpstr>Calibri</vt:lpstr>
      <vt:lpstr>Poppins Light</vt:lpstr>
      <vt:lpstr>Poppins Bold Bold</vt:lpstr>
      <vt:lpstr>Poppins Light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Solutions</dc:title>
  <cp:lastModifiedBy>Heet Patel</cp:lastModifiedBy>
  <cp:revision>2</cp:revision>
  <dcterms:created xsi:type="dcterms:W3CDTF">2006-08-16T00:00:00Z</dcterms:created>
  <dcterms:modified xsi:type="dcterms:W3CDTF">2024-04-20T17:58:47Z</dcterms:modified>
  <dc:identifier>DAGC9JjCGk4</dc:identifier>
</cp:coreProperties>
</file>